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7" r:id="rId3"/>
    <p:sldId id="343" r:id="rId5"/>
    <p:sldId id="258" r:id="rId6"/>
    <p:sldId id="307" r:id="rId7"/>
    <p:sldId id="279" r:id="rId8"/>
    <p:sldId id="280" r:id="rId9"/>
    <p:sldId id="275" r:id="rId10"/>
    <p:sldId id="259" r:id="rId11"/>
    <p:sldId id="267" r:id="rId12"/>
    <p:sldId id="265" r:id="rId13"/>
    <p:sldId id="276" r:id="rId14"/>
    <p:sldId id="341" r:id="rId15"/>
    <p:sldId id="342" r:id="rId16"/>
    <p:sldId id="327" r:id="rId17"/>
    <p:sldId id="328" r:id="rId18"/>
    <p:sldId id="329" r:id="rId19"/>
    <p:sldId id="330" r:id="rId20"/>
    <p:sldId id="273" r:id="rId21"/>
  </p:sldIdLst>
  <p:sldSz cx="12192000" cy="68580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 建创" initials="石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B0C5"/>
    <a:srgbClr val="1F6BB7"/>
    <a:srgbClr val="173376"/>
    <a:srgbClr val="E4E4E4"/>
    <a:srgbClr val="134098"/>
    <a:srgbClr val="003064"/>
    <a:srgbClr val="0058B0"/>
    <a:srgbClr val="003366"/>
    <a:srgbClr val="005178"/>
    <a:srgbClr val="94C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89100" autoAdjust="0"/>
  </p:normalViewPr>
  <p:slideViewPr>
    <p:cSldViewPr snapToGrid="0">
      <p:cViewPr varScale="1">
        <p:scale>
          <a:sx n="76" d="100"/>
          <a:sy n="76" d="100"/>
        </p:scale>
        <p:origin x="912" y="48"/>
      </p:cViewPr>
      <p:guideLst>
        <p:guide orient="horz" pos="2208"/>
        <p:guide pos="3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6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5DBC6-38D0-498A-8F0B-8BC9AF8263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66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6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6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DF715-C661-4A4B-BB5A-CE67FF7531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E44DF715-C661-4A4B-BB5A-CE67FF753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E44DF715-C661-4A4B-BB5A-CE67FF753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31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2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2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02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0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36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3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41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42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4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47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48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4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50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5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1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58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59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6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25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2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2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D831D-0604-41F7-A337-F1AC1257C2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4AC72-BA51-437E-8D85-A7DD916C43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GIF"/><Relationship Id="rId1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文本框 11"/>
          <p:cNvSpPr txBox="1"/>
          <p:nvPr/>
        </p:nvSpPr>
        <p:spPr>
          <a:xfrm>
            <a:off x="74295" y="852170"/>
            <a:ext cx="120427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Project: Population Regression</a:t>
            </a:r>
            <a:endParaRPr lang="en-US" altLang="zh-CN" sz="6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7" name="矩形 2"/>
          <p:cNvSpPr/>
          <p:nvPr/>
        </p:nvSpPr>
        <p:spPr bwMode="auto">
          <a:xfrm>
            <a:off x="0" y="4862946"/>
            <a:ext cx="12192000" cy="1995054"/>
          </a:xfrm>
          <a:prstGeom prst="rect">
            <a:avLst/>
          </a:prstGeom>
          <a:pattFill prst="sphere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algn="ctr"/>
            <a:endParaRPr lang="zh-CN" altLang="en-US"/>
          </a:p>
        </p:txBody>
      </p:sp>
      <p:sp>
        <p:nvSpPr>
          <p:cNvPr id="1048589" name="矩形 15"/>
          <p:cNvSpPr/>
          <p:nvPr/>
        </p:nvSpPr>
        <p:spPr bwMode="auto">
          <a:xfrm>
            <a:off x="0" y="4507050"/>
            <a:ext cx="12192000" cy="355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algn="ctr"/>
            <a:endParaRPr lang="zh-CN" altLang="en-US"/>
          </a:p>
        </p:txBody>
      </p:sp>
      <p:pic>
        <p:nvPicPr>
          <p:cNvPr id="2097152" name="Audiomachine - Breath and Lif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5791200" y="-737366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18030" y="2658745"/>
            <a:ext cx="76574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Group 3</a:t>
            </a:r>
            <a:endParaRPr lang="en-US" altLang="zh-CN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Reporter: Yang Jingyuan, Zhao Yuan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965" y="5383530"/>
            <a:ext cx="109747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Group Member: Yang Jingyuan(Header), Zhao Yuan, Zhang Haonan, Chen Yuxuan, Jiang Fengcheng,Du Jiacheng, Chen Yunquan, Shi Jianchuang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4858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4858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7396 3.7037E-7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7152"/>
                </p:tgtEl>
              </p:cMediaNode>
            </p:audio>
          </p:childTnLst>
        </p:cTn>
      </p:par>
    </p:tnLst>
    <p:bldLst>
      <p:bldP spid="1048586" grpId="0"/>
      <p:bldP spid="1048586" grpId="1"/>
      <p:bldP spid="1048586" grpId="2"/>
      <p:bldP spid="1048587" grpId="0" animBg="1"/>
      <p:bldP spid="1048587" grpId="1" animBg="1"/>
      <p:bldP spid="1048589" grpId="0" animBg="1"/>
      <p:bldP spid="1048589" grpId="1" animBg="1"/>
      <p:bldP spid="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6456847133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" y="749935"/>
            <a:ext cx="5756275" cy="35413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6685" y="136525"/>
            <a:ext cx="1151382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changes in Singapore’s total population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图片 1" descr="16456883913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2457450"/>
            <a:ext cx="6149975" cy="3690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5130" y="6245225"/>
            <a:ext cx="1151382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r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changes in China’s total population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66" name="组合 65"/>
          <p:cNvGrpSpPr/>
          <p:nvPr/>
        </p:nvGrpSpPr>
        <p:grpSpPr>
          <a:xfrm rot="1380000">
            <a:off x="7901940" y="-635"/>
            <a:ext cx="1953895" cy="2240280"/>
            <a:chOff x="1110504" y="1492274"/>
            <a:chExt cx="1909505" cy="2368526"/>
          </a:xfrm>
          <a:solidFill>
            <a:schemeClr val="accent1"/>
          </a:solidFill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grpSpPr>
        <p:grpSp>
          <p:nvGrpSpPr>
            <p:cNvPr id="67" name="组合 66"/>
            <p:cNvGrpSpPr/>
            <p:nvPr/>
          </p:nvGrpSpPr>
          <p:grpSpPr>
            <a:xfrm rot="10985882">
              <a:off x="2272100" y="1492274"/>
              <a:ext cx="747909" cy="1173537"/>
              <a:chOff x="1335314" y="4786756"/>
              <a:chExt cx="1122806" cy="1761783"/>
            </a:xfrm>
            <a:grpFill/>
          </p:grpSpPr>
          <p:grpSp>
            <p:nvGrpSpPr>
              <p:cNvPr id="68" name="组合 67"/>
              <p:cNvGrpSpPr/>
              <p:nvPr/>
            </p:nvGrpSpPr>
            <p:grpSpPr>
              <a:xfrm rot="21435440">
                <a:off x="1441603" y="4786756"/>
                <a:ext cx="1016517" cy="1761783"/>
                <a:chOff x="4376258" y="4808160"/>
                <a:chExt cx="1016517" cy="1761783"/>
              </a:xfrm>
              <a:grpFill/>
            </p:grpSpPr>
            <p:sp>
              <p:nvSpPr>
                <p:cNvPr id="69" name="任意多边形 68"/>
                <p:cNvSpPr/>
                <p:nvPr/>
              </p:nvSpPr>
              <p:spPr>
                <a:xfrm rot="18857641">
                  <a:off x="3748178" y="5511022"/>
                  <a:ext cx="1687001" cy="430842"/>
                </a:xfrm>
                <a:custGeom>
                  <a:avLst/>
                  <a:gdLst>
                    <a:gd name="connsiteX0" fmla="*/ 1540473 w 1550160"/>
                    <a:gd name="connsiteY0" fmla="*/ 0 h 430842"/>
                    <a:gd name="connsiteX1" fmla="*/ 1550160 w 1550160"/>
                    <a:gd name="connsiteY1" fmla="*/ 430842 h 430842"/>
                    <a:gd name="connsiteX2" fmla="*/ 208312 w 1550160"/>
                    <a:gd name="connsiteY2" fmla="*/ 430842 h 430842"/>
                    <a:gd name="connsiteX3" fmla="*/ 0 w 1550160"/>
                    <a:gd name="connsiteY3" fmla="*/ 222530 h 430842"/>
                    <a:gd name="connsiteX4" fmla="*/ 0 w 1550160"/>
                    <a:gd name="connsiteY4" fmla="*/ 208312 h 430842"/>
                    <a:gd name="connsiteX5" fmla="*/ 208312 w 1550160"/>
                    <a:gd name="connsiteY5" fmla="*/ 0 h 430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0160" h="430842">
                      <a:moveTo>
                        <a:pt x="1540473" y="0"/>
                      </a:moveTo>
                      <a:lnTo>
                        <a:pt x="1550160" y="430842"/>
                      </a:lnTo>
                      <a:lnTo>
                        <a:pt x="208312" y="430842"/>
                      </a:lnTo>
                      <a:cubicBezTo>
                        <a:pt x="93264" y="430842"/>
                        <a:pt x="0" y="337578"/>
                        <a:pt x="0" y="222530"/>
                      </a:cubicBezTo>
                      <a:lnTo>
                        <a:pt x="0" y="208312"/>
                      </a:lnTo>
                      <a:cubicBezTo>
                        <a:pt x="0" y="93264"/>
                        <a:pt x="93264" y="0"/>
                        <a:pt x="2083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 rot="2615405">
                  <a:off x="5160547" y="4808160"/>
                  <a:ext cx="232228" cy="43487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1" name="直接连接符 70"/>
              <p:cNvCxnSpPr/>
              <p:nvPr/>
            </p:nvCxnSpPr>
            <p:spPr>
              <a:xfrm flipH="1">
                <a:off x="1335314" y="5370285"/>
                <a:ext cx="725714" cy="783772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同心圆 71"/>
            <p:cNvSpPr/>
            <p:nvPr/>
          </p:nvSpPr>
          <p:spPr>
            <a:xfrm>
              <a:off x="1110504" y="2397820"/>
              <a:ext cx="1462980" cy="1462980"/>
            </a:xfrm>
            <a:prstGeom prst="donut">
              <a:avLst>
                <a:gd name="adj" fmla="val 77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7779385" y="1210945"/>
            <a:ext cx="148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pyecharts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Freeform 13"/>
          <p:cNvSpPr>
            <a:spLocks noChangeArrowheads="1"/>
          </p:cNvSpPr>
          <p:nvPr/>
        </p:nvSpPr>
        <p:spPr bwMode="auto">
          <a:xfrm>
            <a:off x="3180751" y="4604975"/>
            <a:ext cx="2132948" cy="2132845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3523 0 0"/>
              <a:gd name="G7" fmla="+- 2269 0 0"/>
              <a:gd name="G8" fmla="+- 1016 0 0"/>
              <a:gd name="G9" fmla="+- 1 0 0"/>
              <a:gd name="G10" fmla="+- 1 0 0"/>
              <a:gd name="G11" fmla="+- 1 0 0"/>
              <a:gd name="G12" fmla="+- 1 0 0"/>
              <a:gd name="G13" fmla="+- 1 0 0"/>
              <a:gd name="T0" fmla="*/ 1634765 w 4540"/>
              <a:gd name="T1" fmla="*/ 817202 h 4540"/>
              <a:gd name="T2" fmla="*/ 1634765 w 4540"/>
              <a:gd name="T3" fmla="*/ 817202 h 4540"/>
              <a:gd name="T4" fmla="*/ 817563 w 4540"/>
              <a:gd name="T5" fmla="*/ 1634765 h 4540"/>
              <a:gd name="T6" fmla="*/ 0 w 4540"/>
              <a:gd name="T7" fmla="*/ 817202 h 4540"/>
              <a:gd name="T8" fmla="*/ 817563 w 4540"/>
              <a:gd name="T9" fmla="*/ 0 h 4540"/>
              <a:gd name="T10" fmla="*/ 1634765 w 4540"/>
              <a:gd name="T11" fmla="*/ 817202 h 4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40" h="4540">
                <a:moveTo>
                  <a:pt x="4539" y="2269"/>
                </a:moveTo>
                <a:lnTo>
                  <a:pt x="4539" y="2269"/>
                </a:lnTo>
                <a:cubicBezTo>
                  <a:pt x="4539" y="3523"/>
                  <a:pt x="3523" y="4539"/>
                  <a:pt x="2270" y="4539"/>
                </a:cubicBezTo>
                <a:cubicBezTo>
                  <a:pt x="1016" y="4539"/>
                  <a:pt x="0" y="3523"/>
                  <a:pt x="0" y="2269"/>
                </a:cubicBezTo>
                <a:cubicBezTo>
                  <a:pt x="0" y="1016"/>
                  <a:pt x="1016" y="0"/>
                  <a:pt x="2270" y="0"/>
                </a:cubicBezTo>
                <a:cubicBezTo>
                  <a:pt x="3523" y="0"/>
                  <a:pt x="4539" y="1016"/>
                  <a:pt x="4539" y="226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</a:ex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p>
            <a:endParaRPr lang="en-US" sz="9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5" name="Freeform 14"/>
          <p:cNvSpPr>
            <a:spLocks noChangeArrowheads="1"/>
          </p:cNvSpPr>
          <p:nvPr/>
        </p:nvSpPr>
        <p:spPr bwMode="auto">
          <a:xfrm>
            <a:off x="3416825" y="4838966"/>
            <a:ext cx="1660800" cy="1660720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2745 0 0"/>
              <a:gd name="G7" fmla="+- 1768 0 0"/>
              <a:gd name="G8" fmla="+- 792 0 0"/>
              <a:gd name="G9" fmla="+- 1 0 0"/>
              <a:gd name="G10" fmla="+- 1 0 0"/>
              <a:gd name="G11" fmla="+- 1 0 0"/>
              <a:gd name="G12" fmla="+- 1 0 0"/>
              <a:gd name="G13" fmla="+- 1 0 0"/>
              <a:gd name="T0" fmla="*/ 1272815 w 3538"/>
              <a:gd name="T1" fmla="*/ 636228 h 3538"/>
              <a:gd name="T2" fmla="*/ 1272815 w 3538"/>
              <a:gd name="T3" fmla="*/ 636228 h 3538"/>
              <a:gd name="T4" fmla="*/ 636588 w 3538"/>
              <a:gd name="T5" fmla="*/ 1272815 h 3538"/>
              <a:gd name="T6" fmla="*/ 0 w 3538"/>
              <a:gd name="T7" fmla="*/ 636228 h 3538"/>
              <a:gd name="T8" fmla="*/ 636588 w 3538"/>
              <a:gd name="T9" fmla="*/ 0 h 3538"/>
              <a:gd name="T10" fmla="*/ 1272815 w 3538"/>
              <a:gd name="T11" fmla="*/ 636228 h 3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8" h="3538">
                <a:moveTo>
                  <a:pt x="3537" y="1768"/>
                </a:moveTo>
                <a:lnTo>
                  <a:pt x="3537" y="1768"/>
                </a:lnTo>
                <a:cubicBezTo>
                  <a:pt x="3537" y="2745"/>
                  <a:pt x="2745" y="3537"/>
                  <a:pt x="1769" y="3537"/>
                </a:cubicBezTo>
                <a:cubicBezTo>
                  <a:pt x="792" y="3537"/>
                  <a:pt x="0" y="2745"/>
                  <a:pt x="0" y="1768"/>
                </a:cubicBezTo>
                <a:cubicBezTo>
                  <a:pt x="0" y="792"/>
                  <a:pt x="792" y="0"/>
                  <a:pt x="1769" y="0"/>
                </a:cubicBezTo>
                <a:cubicBezTo>
                  <a:pt x="2745" y="0"/>
                  <a:pt x="3537" y="792"/>
                  <a:pt x="3537" y="176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78" tIns="60939" rIns="121878" bIns="60939" anchor="ctr"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6" name="Freeform 15"/>
          <p:cNvSpPr>
            <a:spLocks noChangeArrowheads="1"/>
          </p:cNvSpPr>
          <p:nvPr/>
        </p:nvSpPr>
        <p:spPr bwMode="auto">
          <a:xfrm>
            <a:off x="3650828" y="5075029"/>
            <a:ext cx="1190723" cy="1190667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1966 0 0"/>
              <a:gd name="G7" fmla="+- 1267 0 0"/>
              <a:gd name="G8" fmla="+- 566 0 0"/>
              <a:gd name="G9" fmla="+- 1 0 0"/>
              <a:gd name="G10" fmla="+- 1 0 0"/>
              <a:gd name="G11" fmla="+- 1 0 0"/>
              <a:gd name="G12" fmla="+- 1 0 0"/>
              <a:gd name="G13" fmla="+- 1 0 0"/>
              <a:gd name="T0" fmla="*/ 912452 w 2536"/>
              <a:gd name="T1" fmla="*/ 456047 h 2536"/>
              <a:gd name="T2" fmla="*/ 912452 w 2536"/>
              <a:gd name="T3" fmla="*/ 456047 h 2536"/>
              <a:gd name="T4" fmla="*/ 456406 w 2536"/>
              <a:gd name="T5" fmla="*/ 912453 h 2536"/>
              <a:gd name="T6" fmla="*/ 0 w 2536"/>
              <a:gd name="T7" fmla="*/ 456047 h 2536"/>
              <a:gd name="T8" fmla="*/ 456406 w 2536"/>
              <a:gd name="T9" fmla="*/ 0 h 2536"/>
              <a:gd name="T10" fmla="*/ 912452 w 2536"/>
              <a:gd name="T11" fmla="*/ 456047 h 2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36" h="2536">
                <a:moveTo>
                  <a:pt x="2535" y="1267"/>
                </a:moveTo>
                <a:lnTo>
                  <a:pt x="2535" y="1267"/>
                </a:lnTo>
                <a:cubicBezTo>
                  <a:pt x="2535" y="1966"/>
                  <a:pt x="1969" y="2535"/>
                  <a:pt x="1268" y="2535"/>
                </a:cubicBezTo>
                <a:cubicBezTo>
                  <a:pt x="569" y="2535"/>
                  <a:pt x="0" y="1966"/>
                  <a:pt x="0" y="1267"/>
                </a:cubicBezTo>
                <a:cubicBezTo>
                  <a:pt x="0" y="566"/>
                  <a:pt x="569" y="0"/>
                  <a:pt x="1268" y="0"/>
                </a:cubicBezTo>
                <a:cubicBezTo>
                  <a:pt x="1969" y="0"/>
                  <a:pt x="2535" y="566"/>
                  <a:pt x="2535" y="1267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78" tIns="60939" rIns="121878" bIns="60939" anchor="ctr"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7" name="Freeform 16"/>
          <p:cNvSpPr>
            <a:spLocks noChangeArrowheads="1"/>
          </p:cNvSpPr>
          <p:nvPr/>
        </p:nvSpPr>
        <p:spPr bwMode="auto">
          <a:xfrm>
            <a:off x="3886902" y="5309021"/>
            <a:ext cx="720647" cy="722682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1193 0 0"/>
              <a:gd name="G7" fmla="+- 769 0 0"/>
              <a:gd name="G8" fmla="+- 345 0 0"/>
              <a:gd name="G9" fmla="+- 1 0 0"/>
              <a:gd name="G10" fmla="+- 1 0 0"/>
              <a:gd name="G11" fmla="+- 1 0 0"/>
              <a:gd name="G12" fmla="+- 1 0 0"/>
              <a:gd name="G13" fmla="+- 1 0 0"/>
              <a:gd name="T0" fmla="*/ 552090 w 1534"/>
              <a:gd name="T1" fmla="*/ 277199 h 1537"/>
              <a:gd name="T2" fmla="*/ 552090 w 1534"/>
              <a:gd name="T3" fmla="*/ 277199 h 1537"/>
              <a:gd name="T4" fmla="*/ 276225 w 1534"/>
              <a:gd name="T5" fmla="*/ 553677 h 1537"/>
              <a:gd name="T6" fmla="*/ 0 w 1534"/>
              <a:gd name="T7" fmla="*/ 277199 h 1537"/>
              <a:gd name="T8" fmla="*/ 276225 w 1534"/>
              <a:gd name="T9" fmla="*/ 0 h 1537"/>
              <a:gd name="T10" fmla="*/ 552090 w 1534"/>
              <a:gd name="T11" fmla="*/ 277199 h 1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34" h="1537">
                <a:moveTo>
                  <a:pt x="1533" y="769"/>
                </a:moveTo>
                <a:lnTo>
                  <a:pt x="1533" y="769"/>
                </a:lnTo>
                <a:cubicBezTo>
                  <a:pt x="1533" y="1193"/>
                  <a:pt x="1191" y="1536"/>
                  <a:pt x="767" y="1536"/>
                </a:cubicBezTo>
                <a:cubicBezTo>
                  <a:pt x="342" y="1536"/>
                  <a:pt x="0" y="1193"/>
                  <a:pt x="0" y="769"/>
                </a:cubicBezTo>
                <a:cubicBezTo>
                  <a:pt x="0" y="345"/>
                  <a:pt x="342" y="0"/>
                  <a:pt x="767" y="0"/>
                </a:cubicBezTo>
                <a:cubicBezTo>
                  <a:pt x="1191" y="0"/>
                  <a:pt x="1533" y="345"/>
                  <a:pt x="1533" y="76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78" tIns="60939" rIns="121878" bIns="60939" anchor="ctr"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8" name="Freeform 17"/>
          <p:cNvSpPr>
            <a:spLocks noChangeArrowheads="1"/>
          </p:cNvSpPr>
          <p:nvPr/>
        </p:nvSpPr>
        <p:spPr bwMode="auto">
          <a:xfrm>
            <a:off x="4120904" y="5543011"/>
            <a:ext cx="250571" cy="250559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*/ 1 0 0"/>
              <a:gd name="T0" fmla="*/ 534 256 1"/>
              <a:gd name="T1" fmla="*/ 0 256 1"/>
              <a:gd name="G5" fmla="+- 0 T0 T1"/>
              <a:gd name="G6" fmla="cos G4 G5"/>
              <a:gd name="G7" fmla="+- 1 0 0"/>
              <a:gd name="G8" fmla="+- 415 0 0"/>
              <a:gd name="G9" fmla="+- 268 0 0"/>
              <a:gd name="G10" fmla="+- 121 0 0"/>
              <a:gd name="G11" fmla="+- 1 0 0"/>
              <a:gd name="G12" fmla="*/ 1 0 0"/>
              <a:gd name="G13" fmla="*/ 1 0 0"/>
              <a:gd name="G14" fmla="cos G12 G13"/>
              <a:gd name="G15" fmla="+- 1 0 0"/>
              <a:gd name="G16" fmla="+- 1 0 0"/>
              <a:gd name="G17" fmla="+- 1 0 0"/>
              <a:gd name="T2" fmla="*/ 191729 w 535"/>
              <a:gd name="T3" fmla="*/ 96224 h 535"/>
              <a:gd name="T4" fmla="*/ 191729 w 535"/>
              <a:gd name="T5" fmla="*/ 96224 h 535"/>
              <a:gd name="T6" fmla="*/ 95505 w 535"/>
              <a:gd name="T7" fmla="*/ 191729 h 535"/>
              <a:gd name="T8" fmla="*/ 0 w 535"/>
              <a:gd name="T9" fmla="*/ 96224 h 535"/>
              <a:gd name="T10" fmla="*/ 95505 w 535"/>
              <a:gd name="T11" fmla="*/ 0 h 535"/>
              <a:gd name="T12" fmla="*/ 191729 w 535"/>
              <a:gd name="T13" fmla="*/ 96224 h 535"/>
            </a:gdLst>
            <a:ahLst/>
            <a:cxnLst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5" h="535">
                <a:moveTo>
                  <a:pt x="534" y="268"/>
                </a:moveTo>
                <a:lnTo>
                  <a:pt x="534" y="268"/>
                </a:lnTo>
                <a:cubicBezTo>
                  <a:pt x="534" y="415"/>
                  <a:pt x="412" y="534"/>
                  <a:pt x="266" y="534"/>
                </a:cubicBezTo>
                <a:cubicBezTo>
                  <a:pt x="119" y="534"/>
                  <a:pt x="0" y="415"/>
                  <a:pt x="0" y="268"/>
                </a:cubicBezTo>
                <a:cubicBezTo>
                  <a:pt x="0" y="121"/>
                  <a:pt x="119" y="0"/>
                  <a:pt x="266" y="0"/>
                </a:cubicBezTo>
                <a:cubicBezTo>
                  <a:pt x="412" y="0"/>
                  <a:pt x="534" y="121"/>
                  <a:pt x="534" y="26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78" tIns="60939" rIns="121878" bIns="60939" anchor="ctr"/>
          <a:p>
            <a:endParaRPr lang="en-US" sz="900" dirty="0">
              <a:latin typeface="微软雅黑" panose="020B0503020204020204" pitchFamily="34" charset="-122"/>
            </a:endParaRPr>
          </a:p>
        </p:txBody>
      </p:sp>
      <p:grpSp>
        <p:nvGrpSpPr>
          <p:cNvPr id="79" name="Group 405"/>
          <p:cNvGrpSpPr/>
          <p:nvPr/>
        </p:nvGrpSpPr>
        <p:grpSpPr>
          <a:xfrm>
            <a:off x="4207878" y="4828613"/>
            <a:ext cx="1739492" cy="844855"/>
            <a:chOff x="12124791" y="3770786"/>
            <a:chExt cx="3478984" cy="1689710"/>
          </a:xfrm>
        </p:grpSpPr>
        <p:sp>
          <p:nvSpPr>
            <p:cNvPr id="80" name="Freeform 18"/>
            <p:cNvSpPr>
              <a:spLocks noChangeArrowheads="1"/>
            </p:cNvSpPr>
            <p:nvPr/>
          </p:nvSpPr>
          <p:spPr bwMode="auto">
            <a:xfrm>
              <a:off x="12124793" y="4118666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78" tIns="60939" rIns="121878" bIns="60939" anchor="ctr"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9"/>
            <p:cNvSpPr>
              <a:spLocks noChangeArrowheads="1"/>
            </p:cNvSpPr>
            <p:nvPr/>
          </p:nvSpPr>
          <p:spPr bwMode="auto">
            <a:xfrm>
              <a:off x="12124791" y="4255333"/>
              <a:ext cx="2899153" cy="1205163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78" tIns="60939" rIns="121878" bIns="60939" anchor="ctr"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20"/>
            <p:cNvSpPr>
              <a:spLocks noChangeArrowheads="1"/>
            </p:cNvSpPr>
            <p:nvPr/>
          </p:nvSpPr>
          <p:spPr bwMode="auto">
            <a:xfrm>
              <a:off x="12157926" y="4097957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78" tIns="60939" rIns="121878" bIns="60939" anchor="ctr"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21"/>
            <p:cNvSpPr>
              <a:spLocks noChangeArrowheads="1"/>
            </p:cNvSpPr>
            <p:nvPr/>
          </p:nvSpPr>
          <p:spPr bwMode="auto">
            <a:xfrm>
              <a:off x="12157924" y="4234626"/>
              <a:ext cx="2899153" cy="1209302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78" tIns="60939" rIns="121878" bIns="60939" anchor="ctr"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22"/>
            <p:cNvSpPr>
              <a:spLocks noChangeArrowheads="1"/>
            </p:cNvSpPr>
            <p:nvPr/>
          </p:nvSpPr>
          <p:spPr bwMode="auto">
            <a:xfrm>
              <a:off x="14560081" y="3770786"/>
              <a:ext cx="820046" cy="60465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78" tIns="60939" rIns="121878" bIns="60939" anchor="ctr"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23"/>
            <p:cNvSpPr>
              <a:spLocks noChangeArrowheads="1"/>
            </p:cNvSpPr>
            <p:nvPr/>
          </p:nvSpPr>
          <p:spPr bwMode="auto">
            <a:xfrm>
              <a:off x="14597357" y="4218063"/>
              <a:ext cx="1006418" cy="401719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78" tIns="60939" rIns="121878" bIns="60939" anchor="ctr"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31" name="Rounded Rectangle 3"/>
          <p:cNvSpPr/>
          <p:nvPr/>
        </p:nvSpPr>
        <p:spPr>
          <a:xfrm>
            <a:off x="0" y="5354320"/>
            <a:ext cx="3119755" cy="566420"/>
          </a:xfrm>
          <a:prstGeom prst="roundRect">
            <a:avLst>
              <a:gd name="adj" fmla="val 8754"/>
            </a:avLst>
          </a:pr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p>
            <a:endParaRPr lang="en-US" sz="900">
              <a:latin typeface="微软雅黑" panose="020B0503020204020204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222885" y="5438140"/>
            <a:ext cx="284670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histograms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7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7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7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7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7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7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7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7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0.23815 -0.18958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1"/>
      <p:bldP spid="73" grpId="0"/>
      <p:bldP spid="74" grpId="0" bldLvl="0" animBg="1"/>
      <p:bldP spid="74" grpId="1" bldLvl="0" animBg="1"/>
      <p:bldP spid="74" grpId="2" bldLvl="0" animBg="1"/>
      <p:bldP spid="75" grpId="0" bldLvl="0" animBg="1"/>
      <p:bldP spid="75" grpId="1" bldLvl="0" animBg="1"/>
      <p:bldP spid="75" grpId="2" bldLvl="0" animBg="1"/>
      <p:bldP spid="76" grpId="0" bldLvl="0" animBg="1"/>
      <p:bldP spid="76" grpId="1" bldLvl="0" animBg="1"/>
      <p:bldP spid="76" grpId="2" bldLvl="0" animBg="1"/>
      <p:bldP spid="77" grpId="0" bldLvl="0" animBg="1"/>
      <p:bldP spid="77" grpId="1" bldLvl="0" animBg="1"/>
      <p:bldP spid="77" grpId="2" bldLvl="0" animBg="1"/>
      <p:bldP spid="78" grpId="0" bldLvl="0" animBg="1"/>
      <p:bldP spid="131" grpId="0" bldLvl="0" animBg="1"/>
      <p:bldP spid="1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矩形 8"/>
          <p:cNvSpPr/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pattFill prst="sphere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algn="ctr"/>
            <a:endParaRPr lang="zh-CN" altLang="en-US"/>
          </a:p>
        </p:txBody>
      </p:sp>
      <p:sp>
        <p:nvSpPr>
          <p:cNvPr id="1048608" name="矩形 9"/>
          <p:cNvSpPr/>
          <p:nvPr/>
        </p:nvSpPr>
        <p:spPr bwMode="auto">
          <a:xfrm>
            <a:off x="0" y="3073104"/>
            <a:ext cx="12192000" cy="355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algn="ctr"/>
            <a:endParaRPr lang="zh-CN" altLang="en-US"/>
          </a:p>
        </p:txBody>
      </p:sp>
      <p:sp>
        <p:nvSpPr>
          <p:cNvPr id="1048609" name="Freeform 5"/>
          <p:cNvSpPr/>
          <p:nvPr/>
        </p:nvSpPr>
        <p:spPr bwMode="auto">
          <a:xfrm>
            <a:off x="4783124" y="736606"/>
            <a:ext cx="2625752" cy="2981332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2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1048610" name="文本框 12"/>
          <p:cNvSpPr txBox="1">
            <a:spLocks noChangeArrowheads="1"/>
          </p:cNvSpPr>
          <p:nvPr/>
        </p:nvSpPr>
        <p:spPr bwMode="auto">
          <a:xfrm>
            <a:off x="3160605" y="4339396"/>
            <a:ext cx="5870790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Conclusion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048611" name="文本框 12"/>
          <p:cNvSpPr txBox="1">
            <a:spLocks noChangeArrowheads="1"/>
          </p:cNvSpPr>
          <p:nvPr/>
        </p:nvSpPr>
        <p:spPr bwMode="auto">
          <a:xfrm>
            <a:off x="5424469" y="759719"/>
            <a:ext cx="1343062" cy="25533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6000" b="1" dirty="0">
                <a:solidFill>
                  <a:schemeClr val="accent2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3</a:t>
            </a:r>
            <a:endParaRPr lang="en-US" altLang="zh-CN" sz="16000" b="1" dirty="0">
              <a:solidFill>
                <a:schemeClr val="accent2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4860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4860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10486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4861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7396 3.7037E-7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10486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10486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7" grpId="0" bldLvl="0" animBg="1"/>
      <p:bldP spid="1048607" grpId="1" bldLvl="0" animBg="1"/>
      <p:bldP spid="1048608" grpId="0" bldLvl="0" animBg="1"/>
      <p:bldP spid="1048608" grpId="1" bldLvl="0" animBg="1"/>
      <p:bldP spid="1048609" grpId="0" bldLvl="0" animBg="1"/>
      <p:bldP spid="1048609" grpId="1" bldLvl="0" animBg="1"/>
      <p:bldP spid="1048609" grpId="2" bldLvl="0" animBg="1"/>
      <p:bldP spid="1048610" grpId="0"/>
      <p:bldP spid="1048610" grpId="1"/>
      <p:bldP spid="1048610" grpId="2"/>
      <p:bldP spid="1048611" grpId="0"/>
      <p:bldP spid="1048611" grpId="1"/>
      <p:bldP spid="1048611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 bwMode="auto">
          <a:xfrm>
            <a:off x="4446" y="145580"/>
            <a:ext cx="216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 bwMode="auto">
          <a:xfrm>
            <a:off x="225726" y="145580"/>
            <a:ext cx="216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7040" y="69850"/>
            <a:ext cx="46456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Singapore's Population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752725" y="4776470"/>
            <a:ext cx="60077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This model does not take into account objective factors.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The number of people of childbearing age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People's willingness to have children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The cost of raising children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Ideology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Some unexpected events(COVID-19)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250" y="750570"/>
            <a:ext cx="5688965" cy="39287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70" y="750570"/>
            <a:ext cx="5729605" cy="38982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013 0.10741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2477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4" grpId="1" bldLvl="0" animBg="1"/>
      <p:bldP spid="45" grpId="0" bldLvl="0" animBg="1"/>
      <p:bldP spid="45" grpId="1" bldLvl="0" animBg="1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3"/>
          <p:cNvSpPr>
            <a:spLocks noChangeArrowheads="1"/>
          </p:cNvSpPr>
          <p:nvPr/>
        </p:nvSpPr>
        <p:spPr bwMode="auto">
          <a:xfrm>
            <a:off x="5836285" y="2152650"/>
            <a:ext cx="635571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ym typeface="+mn-ea"/>
              </a:rPr>
              <a:t>By reviewing the relevant data, we can see that for China now,  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the uncertainty of future population growth has increased</a:t>
            </a:r>
            <a:r>
              <a:rPr lang="en-US" altLang="zh-CN" dirty="0">
                <a:sym typeface="+mn-ea"/>
              </a:rPr>
              <a:t> with the emergence of factors such as 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population aging</a:t>
            </a:r>
            <a:r>
              <a:rPr lang="en-US" altLang="zh-CN" dirty="0">
                <a:sym typeface="+mn-ea"/>
              </a:rPr>
              <a:t> and the gradual 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decrease of the fertility rate.</a:t>
            </a:r>
            <a:r>
              <a:rPr lang="en-US" altLang="zh-CN" dirty="0">
                <a:sym typeface="+mn-ea"/>
              </a:rPr>
              <a:t> </a:t>
            </a:r>
            <a:endParaRPr lang="en-US" altLang="zh-CN" dirty="0">
              <a:sym typeface="+mn-ea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4446" y="145580"/>
            <a:ext cx="216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 bwMode="auto">
          <a:xfrm>
            <a:off x="225726" y="145580"/>
            <a:ext cx="216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943610"/>
            <a:ext cx="5603240" cy="3757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7040" y="69850"/>
            <a:ext cx="46456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China's Population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54305" y="4991100"/>
            <a:ext cx="11884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According to the data, 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the maximum population carrying capacity of China</a:t>
            </a:r>
            <a:r>
              <a:rPr lang="en-US" altLang="zh-CN" dirty="0">
                <a:sym typeface="+mn-ea"/>
              </a:rPr>
              <a:t> should be controlled at about 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1.6 billion</a:t>
            </a:r>
            <a:r>
              <a:rPr lang="en-US" altLang="zh-CN" dirty="0">
                <a:sym typeface="+mn-ea"/>
              </a:rPr>
              <a:t>, and the current population of China is already close to this carrying capacity, therefore, the future population growth rate is bound to become slower and slower, or even a trend of zero growth or negative growth.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 (Reference: </a:t>
            </a:r>
            <a:r>
              <a:rPr lang="en-US" altLang="zh-CN" i="1" dirty="0">
                <a:sym typeface="+mn-ea"/>
              </a:rPr>
              <a:t>Study on the Productive Capacity of Land Resources and the Carrying Capacity of Population in China</a:t>
            </a:r>
            <a:r>
              <a:rPr lang="en-US" altLang="zh-CN" dirty="0">
                <a:sym typeface="+mn-ea"/>
              </a:rPr>
              <a:t>)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013 0.10741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3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2477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12149 1.11111E-6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4" grpId="0" bldLvl="0" animBg="1"/>
      <p:bldP spid="44" grpId="1" bldLvl="0" animBg="1"/>
      <p:bldP spid="45" grpId="0" bldLvl="0" animBg="1"/>
      <p:bldP spid="45" grpId="1" bldLvl="0" animBg="1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 bwMode="auto">
          <a:xfrm>
            <a:off x="4446" y="145580"/>
            <a:ext cx="216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 bwMode="auto">
          <a:xfrm>
            <a:off x="225726" y="145580"/>
            <a:ext cx="216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7040" y="69850"/>
            <a:ext cx="1231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pattern for population growth in Singapore &amp; China: Modern Type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3955" y="615315"/>
            <a:ext cx="5756275" cy="3422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7475" y="4037330"/>
            <a:ext cx="11957685" cy="2707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Basic features: </a:t>
            </a:r>
            <a:endParaRPr lang="zh-CN" altLang="en-US" sz="2000" b="1"/>
          </a:p>
          <a:p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irth rate of the population</a:t>
            </a:r>
            <a:r>
              <a:rPr lang="en-US" altLang="zh-CN"/>
              <a:t>: </a:t>
            </a:r>
            <a:r>
              <a:rPr lang="zh-CN" altLang="en-US"/>
              <a:t>began to decline significantly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</a:rPr>
              <a:t>M</a:t>
            </a: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ortality rate</a:t>
            </a:r>
            <a:r>
              <a:rPr lang="en-US" altLang="zh-CN"/>
              <a:t>:</a:t>
            </a:r>
            <a:r>
              <a:rPr lang="zh-CN" altLang="en-US"/>
              <a:t> continued to decline and reached a low level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</a:rPr>
              <a:t>N</a:t>
            </a: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atural growth rate</a:t>
            </a:r>
            <a:r>
              <a:rPr lang="en-US" altLang="zh-CN"/>
              <a:t>: </a:t>
            </a:r>
            <a:r>
              <a:rPr lang="zh-CN" altLang="en-US"/>
              <a:t>gradually decreases, and some developed countries even begin to experience negative or zero growth.</a:t>
            </a:r>
            <a:endParaRPr lang="zh-CN" altLang="en-US"/>
          </a:p>
          <a:p>
            <a:r>
              <a:rPr lang="zh-CN" altLang="en-US" sz="2000" b="1"/>
              <a:t>Pros: </a:t>
            </a:r>
            <a:r>
              <a:rPr lang="zh-CN" altLang="en-US"/>
              <a:t>Effectively alleviate the trend of rapid population growth</a:t>
            </a:r>
            <a:endParaRPr lang="zh-CN" altLang="en-US"/>
          </a:p>
          <a:p>
            <a:r>
              <a:rPr lang="en-US" altLang="zh-CN" sz="2000" b="1"/>
              <a:t>Con</a:t>
            </a:r>
            <a:r>
              <a:rPr lang="zh-CN" altLang="en-US" sz="2000" b="1"/>
              <a:t>s:</a:t>
            </a:r>
            <a:r>
              <a:rPr lang="zh-CN" altLang="en-US"/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Lack of social labor force</a:t>
            </a:r>
            <a:r>
              <a:rPr lang="en-US"/>
              <a:t>:</a:t>
            </a:r>
            <a:r>
              <a:rPr lang="zh-CN" altLang="en-US"/>
              <a:t> which is not conducive to industrial development and the economic development of the country</a:t>
            </a:r>
            <a:r>
              <a:rPr lang="en-US" altLang="zh-CN"/>
              <a:t>; 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Population aging</a:t>
            </a:r>
            <a:r>
              <a:rPr lang="en-US" altLang="zh-CN"/>
              <a:t>: </a:t>
            </a:r>
            <a:r>
              <a:rPr lang="zh-CN" altLang="en-US"/>
              <a:t>increasing the burden of social welfare</a:t>
            </a:r>
            <a:endParaRPr lang="zh-CN" altLang="en-US"/>
          </a:p>
          <a:p>
            <a:r>
              <a:rPr lang="zh-CN" altLang="en-US" sz="2000" b="1"/>
              <a:t>Distribution: </a:t>
            </a:r>
            <a:r>
              <a:rPr lang="zh-CN" altLang="en-US"/>
              <a:t>Most developed countries</a:t>
            </a:r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" y="615315"/>
            <a:ext cx="5756275" cy="342201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013 0.10741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3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2477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4" grpId="1" bldLvl="0" animBg="1"/>
      <p:bldP spid="45" grpId="0" bldLvl="0" animBg="1"/>
      <p:bldP spid="45" grpId="1" bldLvl="0" animBg="1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矩形 8"/>
          <p:cNvSpPr/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pattFill prst="sphere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048608" name="矩形 9"/>
          <p:cNvSpPr/>
          <p:nvPr/>
        </p:nvSpPr>
        <p:spPr bwMode="auto">
          <a:xfrm>
            <a:off x="0" y="3073104"/>
            <a:ext cx="12192000" cy="355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048609" name="Freeform 5"/>
          <p:cNvSpPr/>
          <p:nvPr/>
        </p:nvSpPr>
        <p:spPr bwMode="auto">
          <a:xfrm>
            <a:off x="4783124" y="736606"/>
            <a:ext cx="2625752" cy="2981332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2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048610" name="文本框 12"/>
          <p:cNvSpPr txBox="1">
            <a:spLocks noChangeArrowheads="1"/>
          </p:cNvSpPr>
          <p:nvPr/>
        </p:nvSpPr>
        <p:spPr bwMode="auto">
          <a:xfrm>
            <a:off x="3160605" y="4339396"/>
            <a:ext cx="5870790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Future Work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048611" name="文本框 12"/>
          <p:cNvSpPr txBox="1">
            <a:spLocks noChangeArrowheads="1"/>
          </p:cNvSpPr>
          <p:nvPr/>
        </p:nvSpPr>
        <p:spPr bwMode="auto">
          <a:xfrm>
            <a:off x="5424469" y="759719"/>
            <a:ext cx="1343062" cy="25533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6000" b="1" dirty="0">
                <a:solidFill>
                  <a:schemeClr val="accent2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4</a:t>
            </a:r>
            <a:endParaRPr lang="en-US" altLang="zh-CN" sz="16000" b="1" dirty="0">
              <a:solidFill>
                <a:schemeClr val="accent2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4860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4860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10486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4861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7396 3.7037E-7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10486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10486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7" grpId="0" bldLvl="0" animBg="1"/>
      <p:bldP spid="1048607" grpId="1" bldLvl="0" animBg="1"/>
      <p:bldP spid="1048608" grpId="0" bldLvl="0" animBg="1"/>
      <p:bldP spid="1048608" grpId="1" bldLvl="0" animBg="1"/>
      <p:bldP spid="1048609" grpId="0" bldLvl="0" animBg="1"/>
      <p:bldP spid="1048609" grpId="1" bldLvl="0" animBg="1"/>
      <p:bldP spid="1048609" grpId="2" bldLvl="0" animBg="1"/>
      <p:bldP spid="1048610" grpId="0"/>
      <p:bldP spid="1048610" grpId="1"/>
      <p:bldP spid="1048610" grpId="2"/>
      <p:bldP spid="1048611" grpId="0"/>
      <p:bldP spid="1048611" grpId="1"/>
      <p:bldP spid="1048611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3"/>
          <p:cNvSpPr>
            <a:spLocks noChangeArrowheads="1"/>
          </p:cNvSpPr>
          <p:nvPr/>
        </p:nvSpPr>
        <p:spPr bwMode="auto">
          <a:xfrm>
            <a:off x="6988810" y="1532890"/>
            <a:ext cx="503047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Changes in population are influenced by many factors that are difficult to predict and quantify.</a:t>
            </a:r>
            <a:endParaRPr lang="en-US" altLang="zh-CN" sz="2400" dirty="0"/>
          </a:p>
          <a:p>
            <a:endParaRPr lang="zh-CN" altLang="zh-CN" sz="2400" dirty="0"/>
          </a:p>
          <a:p>
            <a:r>
              <a:rPr lang="en-US" altLang="zh-CN" sz="2400" dirty="0"/>
              <a:t>Linear regression model cannot be perfect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72" name="矩形 71"/>
          <p:cNvSpPr/>
          <p:nvPr/>
        </p:nvSpPr>
        <p:spPr bwMode="auto">
          <a:xfrm>
            <a:off x="1" y="307505"/>
            <a:ext cx="216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 bwMode="auto">
          <a:xfrm>
            <a:off x="220646" y="307505"/>
            <a:ext cx="216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108710"/>
            <a:ext cx="6456045" cy="4392295"/>
          </a:xfrm>
          <a:prstGeom prst="rect">
            <a:avLst/>
          </a:prstGeom>
        </p:spPr>
      </p:pic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467360" y="261620"/>
            <a:ext cx="569531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800" b="1" kern="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How to improve the accuracy</a:t>
            </a:r>
            <a:endParaRPr lang="zh-CN" altLang="en-US" sz="2800" b="1" kern="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013 0.10741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3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2477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12149 1.11111E-6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0.12148 1.11111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3" grpId="1"/>
      <p:bldP spid="72" grpId="0" bldLvl="0" animBg="1"/>
      <p:bldP spid="72" grpId="1" bldLvl="0" animBg="1"/>
      <p:bldP spid="73" grpId="0" bldLvl="0" animBg="1"/>
      <p:bldP spid="73" grpId="1" bldLvl="0" animBg="1"/>
      <p:bldP spid="17" grpId="0"/>
      <p:bldP spid="1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467360" y="261620"/>
            <a:ext cx="56953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How to improve the accuracy</a:t>
            </a:r>
            <a:endParaRPr lang="zh-CN" altLang="en-US" sz="2800" b="1" kern="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" y="307505"/>
            <a:ext cx="216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 bwMode="auto">
          <a:xfrm>
            <a:off x="220646" y="307505"/>
            <a:ext cx="216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791575" y="97790"/>
            <a:ext cx="1685290" cy="1524000"/>
          </a:xfrm>
          <a:custGeom>
            <a:avLst/>
            <a:gdLst>
              <a:gd name="T0" fmla="*/ 1404 w 1558"/>
              <a:gd name="T1" fmla="*/ 1563 h 1563"/>
              <a:gd name="T2" fmla="*/ 1293 w 1558"/>
              <a:gd name="T3" fmla="*/ 1519 h 1563"/>
              <a:gd name="T4" fmla="*/ 857 w 1558"/>
              <a:gd name="T5" fmla="*/ 1081 h 1563"/>
              <a:gd name="T6" fmla="*/ 843 w 1558"/>
              <a:gd name="T7" fmla="*/ 1090 h 1563"/>
              <a:gd name="T8" fmla="*/ 579 w 1558"/>
              <a:gd name="T9" fmla="*/ 1162 h 1563"/>
              <a:gd name="T10" fmla="*/ 167 w 1558"/>
              <a:gd name="T11" fmla="*/ 994 h 1563"/>
              <a:gd name="T12" fmla="*/ 0 w 1558"/>
              <a:gd name="T13" fmla="*/ 581 h 1563"/>
              <a:gd name="T14" fmla="*/ 167 w 1558"/>
              <a:gd name="T15" fmla="*/ 168 h 1563"/>
              <a:gd name="T16" fmla="*/ 579 w 1558"/>
              <a:gd name="T17" fmla="*/ 0 h 1563"/>
              <a:gd name="T18" fmla="*/ 991 w 1558"/>
              <a:gd name="T19" fmla="*/ 168 h 1563"/>
              <a:gd name="T20" fmla="*/ 1159 w 1558"/>
              <a:gd name="T21" fmla="*/ 581 h 1563"/>
              <a:gd name="T22" fmla="*/ 1087 w 1558"/>
              <a:gd name="T23" fmla="*/ 845 h 1563"/>
              <a:gd name="T24" fmla="*/ 1078 w 1558"/>
              <a:gd name="T25" fmla="*/ 859 h 1563"/>
              <a:gd name="T26" fmla="*/ 1514 w 1558"/>
              <a:gd name="T27" fmla="*/ 1296 h 1563"/>
              <a:gd name="T28" fmla="*/ 1558 w 1558"/>
              <a:gd name="T29" fmla="*/ 1407 h 1563"/>
              <a:gd name="T30" fmla="*/ 1404 w 1558"/>
              <a:gd name="T31" fmla="*/ 1563 h 1563"/>
              <a:gd name="T32" fmla="*/ 913 w 1558"/>
              <a:gd name="T33" fmla="*/ 1069 h 1563"/>
              <a:gd name="T34" fmla="*/ 1327 w 1558"/>
              <a:gd name="T35" fmla="*/ 1484 h 1563"/>
              <a:gd name="T36" fmla="*/ 1404 w 1558"/>
              <a:gd name="T37" fmla="*/ 1515 h 1563"/>
              <a:gd name="T38" fmla="*/ 1511 w 1558"/>
              <a:gd name="T39" fmla="*/ 1407 h 1563"/>
              <a:gd name="T40" fmla="*/ 1480 w 1558"/>
              <a:gd name="T41" fmla="*/ 1331 h 1563"/>
              <a:gd name="T42" fmla="*/ 1066 w 1558"/>
              <a:gd name="T43" fmla="*/ 916 h 1563"/>
              <a:gd name="T44" fmla="*/ 913 w 1558"/>
              <a:gd name="T45" fmla="*/ 1069 h 1563"/>
              <a:gd name="T46" fmla="*/ 579 w 1558"/>
              <a:gd name="T47" fmla="*/ 60 h 1563"/>
              <a:gd name="T48" fmla="*/ 60 w 1558"/>
              <a:gd name="T49" fmla="*/ 581 h 1563"/>
              <a:gd name="T50" fmla="*/ 579 w 1558"/>
              <a:gd name="T51" fmla="*/ 1102 h 1563"/>
              <a:gd name="T52" fmla="*/ 1099 w 1558"/>
              <a:gd name="T53" fmla="*/ 581 h 1563"/>
              <a:gd name="T54" fmla="*/ 579 w 1558"/>
              <a:gd name="T55" fmla="*/ 6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58" h="1563">
                <a:moveTo>
                  <a:pt x="1404" y="1563"/>
                </a:moveTo>
                <a:cubicBezTo>
                  <a:pt x="1360" y="1563"/>
                  <a:pt x="1315" y="1541"/>
                  <a:pt x="1293" y="1519"/>
                </a:cubicBezTo>
                <a:cubicBezTo>
                  <a:pt x="857" y="1081"/>
                  <a:pt x="857" y="1081"/>
                  <a:pt x="857" y="1081"/>
                </a:cubicBezTo>
                <a:cubicBezTo>
                  <a:pt x="843" y="1090"/>
                  <a:pt x="843" y="1090"/>
                  <a:pt x="843" y="1090"/>
                </a:cubicBezTo>
                <a:cubicBezTo>
                  <a:pt x="774" y="1137"/>
                  <a:pt x="680" y="1162"/>
                  <a:pt x="579" y="1162"/>
                </a:cubicBezTo>
                <a:cubicBezTo>
                  <a:pt x="422" y="1162"/>
                  <a:pt x="275" y="1102"/>
                  <a:pt x="167" y="994"/>
                </a:cubicBezTo>
                <a:cubicBezTo>
                  <a:pt x="60" y="886"/>
                  <a:pt x="0" y="739"/>
                  <a:pt x="0" y="581"/>
                </a:cubicBezTo>
                <a:cubicBezTo>
                  <a:pt x="0" y="423"/>
                  <a:pt x="60" y="276"/>
                  <a:pt x="167" y="168"/>
                </a:cubicBezTo>
                <a:cubicBezTo>
                  <a:pt x="275" y="59"/>
                  <a:pt x="422" y="0"/>
                  <a:pt x="579" y="0"/>
                </a:cubicBezTo>
                <a:cubicBezTo>
                  <a:pt x="737" y="0"/>
                  <a:pt x="883" y="59"/>
                  <a:pt x="991" y="168"/>
                </a:cubicBezTo>
                <a:cubicBezTo>
                  <a:pt x="1099" y="276"/>
                  <a:pt x="1159" y="423"/>
                  <a:pt x="1159" y="581"/>
                </a:cubicBezTo>
                <a:cubicBezTo>
                  <a:pt x="1159" y="682"/>
                  <a:pt x="1133" y="776"/>
                  <a:pt x="1087" y="845"/>
                </a:cubicBezTo>
                <a:cubicBezTo>
                  <a:pt x="1078" y="859"/>
                  <a:pt x="1078" y="859"/>
                  <a:pt x="1078" y="859"/>
                </a:cubicBezTo>
                <a:cubicBezTo>
                  <a:pt x="1514" y="1296"/>
                  <a:pt x="1514" y="1296"/>
                  <a:pt x="1514" y="1296"/>
                </a:cubicBezTo>
                <a:cubicBezTo>
                  <a:pt x="1536" y="1318"/>
                  <a:pt x="1558" y="1364"/>
                  <a:pt x="1558" y="1407"/>
                </a:cubicBezTo>
                <a:cubicBezTo>
                  <a:pt x="1558" y="1496"/>
                  <a:pt x="1492" y="1563"/>
                  <a:pt x="1404" y="1563"/>
                </a:cubicBezTo>
                <a:close/>
                <a:moveTo>
                  <a:pt x="913" y="1069"/>
                </a:moveTo>
                <a:cubicBezTo>
                  <a:pt x="1327" y="1484"/>
                  <a:pt x="1327" y="1484"/>
                  <a:pt x="1327" y="1484"/>
                </a:cubicBezTo>
                <a:cubicBezTo>
                  <a:pt x="1342" y="1500"/>
                  <a:pt x="1372" y="1515"/>
                  <a:pt x="1404" y="1515"/>
                </a:cubicBezTo>
                <a:cubicBezTo>
                  <a:pt x="1465" y="1515"/>
                  <a:pt x="1511" y="1469"/>
                  <a:pt x="1511" y="1407"/>
                </a:cubicBezTo>
                <a:cubicBezTo>
                  <a:pt x="1511" y="1376"/>
                  <a:pt x="1496" y="1346"/>
                  <a:pt x="1480" y="1331"/>
                </a:cubicBezTo>
                <a:cubicBezTo>
                  <a:pt x="1066" y="916"/>
                  <a:pt x="1066" y="916"/>
                  <a:pt x="1066" y="916"/>
                </a:cubicBezTo>
                <a:lnTo>
                  <a:pt x="913" y="1069"/>
                </a:lnTo>
                <a:close/>
                <a:moveTo>
                  <a:pt x="579" y="60"/>
                </a:moveTo>
                <a:cubicBezTo>
                  <a:pt x="293" y="60"/>
                  <a:pt x="60" y="294"/>
                  <a:pt x="60" y="581"/>
                </a:cubicBezTo>
                <a:cubicBezTo>
                  <a:pt x="60" y="868"/>
                  <a:pt x="293" y="1102"/>
                  <a:pt x="579" y="1102"/>
                </a:cubicBezTo>
                <a:cubicBezTo>
                  <a:pt x="866" y="1102"/>
                  <a:pt x="1099" y="868"/>
                  <a:pt x="1099" y="581"/>
                </a:cubicBezTo>
                <a:cubicBezTo>
                  <a:pt x="1099" y="294"/>
                  <a:pt x="866" y="60"/>
                  <a:pt x="579" y="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id-ID" sz="9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Oval 84"/>
          <p:cNvSpPr/>
          <p:nvPr/>
        </p:nvSpPr>
        <p:spPr bwMode="auto">
          <a:xfrm>
            <a:off x="215741" y="1075281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8" name="Freeform 130"/>
          <p:cNvSpPr>
            <a:spLocks noChangeAspect="1" noEditPoints="1"/>
          </p:cNvSpPr>
          <p:nvPr/>
        </p:nvSpPr>
        <p:spPr bwMode="auto">
          <a:xfrm>
            <a:off x="454171" y="1293909"/>
            <a:ext cx="288000" cy="327805"/>
          </a:xfrm>
          <a:custGeom>
            <a:avLst/>
            <a:gdLst>
              <a:gd name="T0" fmla="*/ 943 w 1200"/>
              <a:gd name="T1" fmla="*/ 0 h 1372"/>
              <a:gd name="T2" fmla="*/ 1029 w 1200"/>
              <a:gd name="T3" fmla="*/ 86 h 1372"/>
              <a:gd name="T4" fmla="*/ 686 w 1200"/>
              <a:gd name="T5" fmla="*/ 429 h 1372"/>
              <a:gd name="T6" fmla="*/ 515 w 1200"/>
              <a:gd name="T7" fmla="*/ 257 h 1372"/>
              <a:gd name="T8" fmla="*/ 0 w 1200"/>
              <a:gd name="T9" fmla="*/ 772 h 1372"/>
              <a:gd name="T10" fmla="*/ 86 w 1200"/>
              <a:gd name="T11" fmla="*/ 857 h 1372"/>
              <a:gd name="T12" fmla="*/ 515 w 1200"/>
              <a:gd name="T13" fmla="*/ 429 h 1372"/>
              <a:gd name="T14" fmla="*/ 686 w 1200"/>
              <a:gd name="T15" fmla="*/ 600 h 1372"/>
              <a:gd name="T16" fmla="*/ 1115 w 1200"/>
              <a:gd name="T17" fmla="*/ 172 h 1372"/>
              <a:gd name="T18" fmla="*/ 1200 w 1200"/>
              <a:gd name="T19" fmla="*/ 257 h 1372"/>
              <a:gd name="T20" fmla="*/ 1200 w 1200"/>
              <a:gd name="T21" fmla="*/ 0 h 1372"/>
              <a:gd name="T22" fmla="*/ 943 w 1200"/>
              <a:gd name="T23" fmla="*/ 0 h 1372"/>
              <a:gd name="T24" fmla="*/ 1029 w 1200"/>
              <a:gd name="T25" fmla="*/ 429 h 1372"/>
              <a:gd name="T26" fmla="*/ 1200 w 1200"/>
              <a:gd name="T27" fmla="*/ 429 h 1372"/>
              <a:gd name="T28" fmla="*/ 1200 w 1200"/>
              <a:gd name="T29" fmla="*/ 1372 h 1372"/>
              <a:gd name="T30" fmla="*/ 1029 w 1200"/>
              <a:gd name="T31" fmla="*/ 1372 h 1372"/>
              <a:gd name="T32" fmla="*/ 1029 w 1200"/>
              <a:gd name="T33" fmla="*/ 429 h 1372"/>
              <a:gd name="T34" fmla="*/ 686 w 1200"/>
              <a:gd name="T35" fmla="*/ 686 h 1372"/>
              <a:gd name="T36" fmla="*/ 857 w 1200"/>
              <a:gd name="T37" fmla="*/ 686 h 1372"/>
              <a:gd name="T38" fmla="*/ 857 w 1200"/>
              <a:gd name="T39" fmla="*/ 1372 h 1372"/>
              <a:gd name="T40" fmla="*/ 686 w 1200"/>
              <a:gd name="T41" fmla="*/ 1372 h 1372"/>
              <a:gd name="T42" fmla="*/ 686 w 1200"/>
              <a:gd name="T43" fmla="*/ 686 h 1372"/>
              <a:gd name="T44" fmla="*/ 343 w 1200"/>
              <a:gd name="T45" fmla="*/ 772 h 1372"/>
              <a:gd name="T46" fmla="*/ 515 w 1200"/>
              <a:gd name="T47" fmla="*/ 772 h 1372"/>
              <a:gd name="T48" fmla="*/ 515 w 1200"/>
              <a:gd name="T49" fmla="*/ 1372 h 1372"/>
              <a:gd name="T50" fmla="*/ 343 w 1200"/>
              <a:gd name="T51" fmla="*/ 1372 h 1372"/>
              <a:gd name="T52" fmla="*/ 343 w 1200"/>
              <a:gd name="T53" fmla="*/ 772 h 1372"/>
              <a:gd name="T54" fmla="*/ 0 w 1200"/>
              <a:gd name="T55" fmla="*/ 943 h 1372"/>
              <a:gd name="T56" fmla="*/ 172 w 1200"/>
              <a:gd name="T57" fmla="*/ 943 h 1372"/>
              <a:gd name="T58" fmla="*/ 172 w 1200"/>
              <a:gd name="T59" fmla="*/ 1372 h 1372"/>
              <a:gd name="T60" fmla="*/ 0 w 1200"/>
              <a:gd name="T61" fmla="*/ 1372 h 1372"/>
              <a:gd name="T62" fmla="*/ 0 w 1200"/>
              <a:gd name="T63" fmla="*/ 943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00" h="1372">
                <a:moveTo>
                  <a:pt x="943" y="0"/>
                </a:moveTo>
                <a:lnTo>
                  <a:pt x="1029" y="86"/>
                </a:lnTo>
                <a:lnTo>
                  <a:pt x="686" y="429"/>
                </a:lnTo>
                <a:lnTo>
                  <a:pt x="515" y="257"/>
                </a:lnTo>
                <a:lnTo>
                  <a:pt x="0" y="772"/>
                </a:lnTo>
                <a:lnTo>
                  <a:pt x="86" y="857"/>
                </a:lnTo>
                <a:lnTo>
                  <a:pt x="515" y="429"/>
                </a:lnTo>
                <a:lnTo>
                  <a:pt x="686" y="600"/>
                </a:lnTo>
                <a:lnTo>
                  <a:pt x="1115" y="172"/>
                </a:lnTo>
                <a:lnTo>
                  <a:pt x="1200" y="257"/>
                </a:lnTo>
                <a:lnTo>
                  <a:pt x="1200" y="0"/>
                </a:lnTo>
                <a:lnTo>
                  <a:pt x="943" y="0"/>
                </a:lnTo>
                <a:close/>
                <a:moveTo>
                  <a:pt x="1029" y="429"/>
                </a:moveTo>
                <a:lnTo>
                  <a:pt x="1200" y="429"/>
                </a:lnTo>
                <a:lnTo>
                  <a:pt x="1200" y="1372"/>
                </a:lnTo>
                <a:lnTo>
                  <a:pt x="1029" y="1372"/>
                </a:lnTo>
                <a:lnTo>
                  <a:pt x="1029" y="429"/>
                </a:lnTo>
                <a:close/>
                <a:moveTo>
                  <a:pt x="686" y="686"/>
                </a:moveTo>
                <a:lnTo>
                  <a:pt x="857" y="686"/>
                </a:lnTo>
                <a:lnTo>
                  <a:pt x="857" y="1372"/>
                </a:lnTo>
                <a:lnTo>
                  <a:pt x="686" y="1372"/>
                </a:lnTo>
                <a:lnTo>
                  <a:pt x="686" y="686"/>
                </a:lnTo>
                <a:close/>
                <a:moveTo>
                  <a:pt x="343" y="772"/>
                </a:moveTo>
                <a:lnTo>
                  <a:pt x="515" y="772"/>
                </a:lnTo>
                <a:lnTo>
                  <a:pt x="515" y="1372"/>
                </a:lnTo>
                <a:lnTo>
                  <a:pt x="343" y="1372"/>
                </a:lnTo>
                <a:lnTo>
                  <a:pt x="343" y="772"/>
                </a:lnTo>
                <a:close/>
                <a:moveTo>
                  <a:pt x="0" y="943"/>
                </a:moveTo>
                <a:lnTo>
                  <a:pt x="172" y="943"/>
                </a:lnTo>
                <a:lnTo>
                  <a:pt x="172" y="1372"/>
                </a:lnTo>
                <a:lnTo>
                  <a:pt x="0" y="1372"/>
                </a:lnTo>
                <a:lnTo>
                  <a:pt x="0" y="9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939530" y="461010"/>
            <a:ext cx="13893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improve</a:t>
            </a:r>
            <a:endParaRPr lang="zh-CN" altLang="en-US" sz="20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742315" y="1075055"/>
            <a:ext cx="6720840" cy="4707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 algn="l"/>
            <a:r>
              <a:rPr lang="en-US" sz="2000">
                <a:ea typeface="宋体" panose="02010600030101010101" pitchFamily="2" charset="-122"/>
              </a:rPr>
              <a:t>   Although ordinary linear regression can fit the regression curve, it is too coarse and will appear underfitting phenomenon. </a:t>
            </a:r>
            <a:endParaRPr lang="en-US" sz="2000">
              <a:ea typeface="宋体" panose="02010600030101010101" pitchFamily="2" charset="-122"/>
            </a:endParaRPr>
          </a:p>
          <a:p>
            <a:pPr marL="228600" indent="-228600" algn="l"/>
            <a:endParaRPr lang="en-US" sz="2000">
              <a:ea typeface="宋体" panose="02010600030101010101" pitchFamily="2" charset="-122"/>
            </a:endParaRPr>
          </a:p>
          <a:p>
            <a:pPr marL="228600" indent="-228600" algn="l"/>
            <a:r>
              <a:rPr lang="en-US" sz="2000">
                <a:ea typeface="宋体" panose="02010600030101010101" pitchFamily="2" charset="-122"/>
              </a:rPr>
              <a:t>	Locally weighted linear regression </a:t>
            </a:r>
            <a:r>
              <a:rPr lang="en-US" sz="2000">
                <a:solidFill>
                  <a:schemeClr val="tx2">
                    <a:lumMod val="60000"/>
                    <a:lumOff val="40000"/>
                  </a:schemeClr>
                </a:solidFill>
                <a:ea typeface="宋体" panose="02010600030101010101" pitchFamily="2" charset="-122"/>
              </a:rPr>
              <a:t>(LWLR)</a:t>
            </a:r>
            <a:r>
              <a:rPr lang="en-US" sz="2000">
                <a:ea typeface="宋体" panose="02010600030101010101" pitchFamily="2" charset="-122"/>
              </a:rPr>
              <a:t> reduces the mean square error of the prediction by introducing some bias in the estimates.</a:t>
            </a:r>
            <a:endParaRPr lang="en-US" sz="2000">
              <a:ea typeface="宋体" panose="02010600030101010101" pitchFamily="2" charset="-122"/>
            </a:endParaRPr>
          </a:p>
          <a:p>
            <a:pPr marL="228600" indent="-228600" algn="l"/>
            <a:r>
              <a:rPr lang="en-US" sz="2000">
                <a:ea typeface="宋体" panose="02010600030101010101" pitchFamily="2" charset="-122"/>
              </a:rPr>
              <a:t>	The basic idea of this method is to assign a certain </a:t>
            </a:r>
            <a:r>
              <a:rPr lang="en-US" sz="2000">
                <a:solidFill>
                  <a:schemeClr val="accent2">
                    <a:lumMod val="75000"/>
                  </a:schemeClr>
                </a:solidFill>
                <a:ea typeface="宋体" panose="02010600030101010101" pitchFamily="2" charset="-122"/>
              </a:rPr>
              <a:t>weight </a:t>
            </a:r>
            <a:r>
              <a:rPr lang="en-US" sz="2000">
                <a:ea typeface="宋体" panose="02010600030101010101" pitchFamily="2" charset="-122"/>
              </a:rPr>
              <a:t>to each point near the point to be predicted, and store these weights in a new matrix W.</a:t>
            </a:r>
            <a:endParaRPr lang="en-US" sz="2000">
              <a:ea typeface="宋体" panose="02010600030101010101" pitchFamily="2" charset="-122"/>
            </a:endParaRPr>
          </a:p>
          <a:p>
            <a:pPr marL="228600" indent="-228600" algn="l"/>
            <a:endParaRPr lang="en-US" sz="2000">
              <a:ea typeface="宋体" panose="02010600030101010101" pitchFamily="2" charset="-122"/>
            </a:endParaRPr>
          </a:p>
          <a:p>
            <a:pPr marL="228600" indent="-228600" algn="l"/>
            <a:r>
              <a:rPr lang="en-US" sz="2000">
                <a:ea typeface="宋体" panose="02010600030101010101" pitchFamily="2" charset="-122"/>
              </a:rPr>
              <a:t>   Better prediction results can be obtained by local weighted regression, but adjusting the parameter </a:t>
            </a:r>
            <a:r>
              <a:rPr lang="en-US" sz="2000">
                <a:solidFill>
                  <a:schemeClr val="accent2">
                    <a:lumMod val="75000"/>
                  </a:schemeClr>
                </a:solidFill>
                <a:ea typeface="宋体" panose="02010600030101010101" pitchFamily="2" charset="-122"/>
              </a:rPr>
              <a:t>k</a:t>
            </a:r>
            <a:r>
              <a:rPr lang="en-US" sz="2000">
                <a:ea typeface="宋体" panose="02010600030101010101" pitchFamily="2" charset="-122"/>
              </a:rPr>
              <a:t> is the key, and k is too small may appear overfitting phenomenon.</a:t>
            </a:r>
            <a:endParaRPr lang="en-US" sz="200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9955" y="1806575"/>
            <a:ext cx="4748530" cy="3976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013 0.10741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3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2477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0.12148 1.11111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 bldLvl="0" animBg="1"/>
      <p:bldP spid="18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0" grpId="2" bldLvl="0" animBg="1"/>
      <p:bldP spid="25" grpId="0" bldLvl="0" animBg="1"/>
      <p:bldP spid="28" grpId="0" bldLvl="0" animBg="1"/>
      <p:bldP spid="49" grpId="1"/>
      <p:bldP spid="10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22723" y="1697486"/>
            <a:ext cx="5346554" cy="1107988"/>
          </a:xfrm>
          <a:prstGeom prst="rect">
            <a:avLst/>
          </a:prstGeom>
        </p:spPr>
        <p:txBody>
          <a:bodyPr wrap="square" lIns="91432" tIns="45716" rIns="91432" bIns="45716" anchor="t">
            <a:spAutoFit/>
          </a:bodyPr>
          <a:lstStyle/>
          <a:p>
            <a:pPr algn="ctr" fontAlgn="ctr"/>
            <a:r>
              <a:rPr lang="en-US" altLang="zh-CN" sz="6600" b="1" spc="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6600" b="1" spc="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0" y="4862946"/>
            <a:ext cx="12192000" cy="1995054"/>
          </a:xfrm>
          <a:prstGeom prst="rect">
            <a:avLst/>
          </a:prstGeom>
          <a:pattFill prst="sphere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0" y="4507050"/>
            <a:ext cx="12192000" cy="355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7396 3.7037E-7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ldLvl="0" animBg="1"/>
      <p:bldP spid="6" grpId="1" bldLvl="0" animBg="1"/>
      <p:bldP spid="7" grpId="0" bldLvl="0" animBg="1"/>
      <p:bldP spid="7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3"/>
          <p:cNvSpPr>
            <a:spLocks noChangeArrowheads="1"/>
          </p:cNvSpPr>
          <p:nvPr/>
        </p:nvSpPr>
        <p:spPr bwMode="auto">
          <a:xfrm>
            <a:off x="467126" y="261895"/>
            <a:ext cx="476989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Structure</a:t>
            </a:r>
            <a:endParaRPr lang="en-US" altLang="zh-CN" sz="2800" b="1" kern="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1" y="307505"/>
            <a:ext cx="216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 bwMode="auto">
          <a:xfrm>
            <a:off x="220646" y="307505"/>
            <a:ext cx="216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98" name="Freeform 5"/>
          <p:cNvSpPr/>
          <p:nvPr/>
        </p:nvSpPr>
        <p:spPr bwMode="auto">
          <a:xfrm rot="18900000">
            <a:off x="4320992" y="1579298"/>
            <a:ext cx="1839090" cy="2350919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bg-BG" sz="900" dirty="0">
              <a:latin typeface="微软雅黑" panose="020B0503020204020204" pitchFamily="34" charset="-122"/>
            </a:endParaRPr>
          </a:p>
        </p:txBody>
      </p:sp>
      <p:sp>
        <p:nvSpPr>
          <p:cNvPr id="99" name="TextBox 54"/>
          <p:cNvSpPr txBox="1"/>
          <p:nvPr/>
        </p:nvSpPr>
        <p:spPr>
          <a:xfrm>
            <a:off x="4504903" y="2154601"/>
            <a:ext cx="1429277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</a:t>
            </a:r>
            <a:endParaRPr lang="id-ID" sz="72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00" name="Freeform 5"/>
          <p:cNvSpPr/>
          <p:nvPr/>
        </p:nvSpPr>
        <p:spPr bwMode="auto">
          <a:xfrm rot="2700000">
            <a:off x="6035031" y="1579603"/>
            <a:ext cx="1839569" cy="2350307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bg-BG" sz="900" dirty="0">
              <a:latin typeface="微软雅黑" panose="020B0503020204020204" pitchFamily="34" charset="-122"/>
            </a:endParaRPr>
          </a:p>
        </p:txBody>
      </p:sp>
      <p:sp>
        <p:nvSpPr>
          <p:cNvPr id="101" name="TextBox 55"/>
          <p:cNvSpPr txBox="1"/>
          <p:nvPr/>
        </p:nvSpPr>
        <p:spPr>
          <a:xfrm>
            <a:off x="6224497" y="2154601"/>
            <a:ext cx="1429277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B</a:t>
            </a:r>
            <a:endParaRPr lang="id-ID" sz="72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02" name="Freeform 5"/>
          <p:cNvSpPr/>
          <p:nvPr/>
        </p:nvSpPr>
        <p:spPr bwMode="auto">
          <a:xfrm rot="2700000" flipH="1">
            <a:off x="4320750" y="3291260"/>
            <a:ext cx="1839569" cy="2350307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bg-BG" sz="900" dirty="0">
              <a:latin typeface="微软雅黑" panose="020B0503020204020204" pitchFamily="34" charset="-122"/>
            </a:endParaRPr>
          </a:p>
        </p:txBody>
      </p:sp>
      <p:sp>
        <p:nvSpPr>
          <p:cNvPr id="103" name="TextBox 56"/>
          <p:cNvSpPr txBox="1"/>
          <p:nvPr/>
        </p:nvSpPr>
        <p:spPr>
          <a:xfrm>
            <a:off x="4504903" y="3866260"/>
            <a:ext cx="1429277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</a:t>
            </a:r>
            <a:endParaRPr lang="id-ID" sz="72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04" name="Freeform 5"/>
          <p:cNvSpPr/>
          <p:nvPr/>
        </p:nvSpPr>
        <p:spPr bwMode="auto">
          <a:xfrm rot="18900000" flipH="1">
            <a:off x="6035270" y="3290955"/>
            <a:ext cx="1839090" cy="2350920"/>
          </a:xfrm>
          <a:custGeom>
            <a:avLst/>
            <a:gdLst>
              <a:gd name="T0" fmla="*/ 174 w 348"/>
              <a:gd name="T1" fmla="*/ 0 h 444"/>
              <a:gd name="T2" fmla="*/ 59 w 348"/>
              <a:gd name="T3" fmla="*/ 115 h 444"/>
              <a:gd name="T4" fmla="*/ 59 w 348"/>
              <a:gd name="T5" fmla="*/ 328 h 444"/>
              <a:gd name="T6" fmla="*/ 174 w 348"/>
              <a:gd name="T7" fmla="*/ 444 h 444"/>
              <a:gd name="T8" fmla="*/ 290 w 348"/>
              <a:gd name="T9" fmla="*/ 328 h 444"/>
              <a:gd name="T10" fmla="*/ 290 w 348"/>
              <a:gd name="T11" fmla="*/ 115 h 444"/>
              <a:gd name="T12" fmla="*/ 174 w 348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8" h="444">
                <a:moveTo>
                  <a:pt x="174" y="0"/>
                </a:moveTo>
                <a:cubicBezTo>
                  <a:pt x="59" y="115"/>
                  <a:pt x="59" y="115"/>
                  <a:pt x="59" y="115"/>
                </a:cubicBezTo>
                <a:cubicBezTo>
                  <a:pt x="0" y="174"/>
                  <a:pt x="0" y="270"/>
                  <a:pt x="59" y="328"/>
                </a:cubicBezTo>
                <a:cubicBezTo>
                  <a:pt x="174" y="444"/>
                  <a:pt x="174" y="444"/>
                  <a:pt x="174" y="444"/>
                </a:cubicBezTo>
                <a:cubicBezTo>
                  <a:pt x="290" y="328"/>
                  <a:pt x="290" y="328"/>
                  <a:pt x="290" y="328"/>
                </a:cubicBezTo>
                <a:cubicBezTo>
                  <a:pt x="348" y="270"/>
                  <a:pt x="348" y="174"/>
                  <a:pt x="290" y="115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bg-BG" sz="900" dirty="0">
              <a:latin typeface="微软雅黑" panose="020B0503020204020204" pitchFamily="34" charset="-122"/>
            </a:endParaRPr>
          </a:p>
        </p:txBody>
      </p:sp>
      <p:sp>
        <p:nvSpPr>
          <p:cNvPr id="105" name="TextBox 57"/>
          <p:cNvSpPr txBox="1"/>
          <p:nvPr/>
        </p:nvSpPr>
        <p:spPr>
          <a:xfrm>
            <a:off x="6224497" y="3866260"/>
            <a:ext cx="1429277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</a:t>
            </a:r>
            <a:endParaRPr lang="id-ID" sz="72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06" name="Oval 21"/>
          <p:cNvSpPr/>
          <p:nvPr/>
        </p:nvSpPr>
        <p:spPr>
          <a:xfrm>
            <a:off x="1082112" y="2295387"/>
            <a:ext cx="656226" cy="65639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7" name="Oval 31"/>
          <p:cNvSpPr/>
          <p:nvPr/>
        </p:nvSpPr>
        <p:spPr>
          <a:xfrm>
            <a:off x="8185619" y="2289965"/>
            <a:ext cx="656227" cy="65639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r>
              <a:rPr lang="en-US" sz="900" dirty="0">
                <a:latin typeface="微软雅黑" panose="020B0503020204020204" pitchFamily="34" charset="-122"/>
              </a:rPr>
              <a:t> </a:t>
            </a:r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8" name="Oval 23"/>
          <p:cNvSpPr/>
          <p:nvPr/>
        </p:nvSpPr>
        <p:spPr>
          <a:xfrm>
            <a:off x="1093252" y="4088907"/>
            <a:ext cx="656226" cy="65639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1" name="Oval 26"/>
          <p:cNvSpPr/>
          <p:nvPr/>
        </p:nvSpPr>
        <p:spPr>
          <a:xfrm>
            <a:off x="8185619" y="4071903"/>
            <a:ext cx="656226" cy="65639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1772973" y="2322766"/>
            <a:ext cx="223215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Teamwork and 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brief introduction to the project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72972" y="1981570"/>
            <a:ext cx="22321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772920" y="4112260"/>
            <a:ext cx="213804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Presentation of project conclusions and accuracy assessments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772972" y="3771267"/>
            <a:ext cx="22321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8877734" y="2322766"/>
            <a:ext cx="223215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Demonstrate the actual effect of the project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part of the codes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8877935" y="1981835"/>
            <a:ext cx="23253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Codes and Project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8877734" y="4205808"/>
            <a:ext cx="223215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improve the accuracy of the model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8877733" y="3771267"/>
            <a:ext cx="22321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 Work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TextBox 54"/>
          <p:cNvSpPr txBox="1"/>
          <p:nvPr/>
        </p:nvSpPr>
        <p:spPr>
          <a:xfrm>
            <a:off x="1158225" y="2361984"/>
            <a:ext cx="504000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</a:t>
            </a:r>
            <a:endParaRPr lang="id-ID" sz="28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25" name="TextBox 55"/>
          <p:cNvSpPr txBox="1"/>
          <p:nvPr/>
        </p:nvSpPr>
        <p:spPr>
          <a:xfrm>
            <a:off x="8261732" y="2356562"/>
            <a:ext cx="504000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B</a:t>
            </a:r>
            <a:endParaRPr lang="id-ID" sz="28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27" name="TextBox 56"/>
          <p:cNvSpPr txBox="1"/>
          <p:nvPr/>
        </p:nvSpPr>
        <p:spPr>
          <a:xfrm>
            <a:off x="1169365" y="4155504"/>
            <a:ext cx="504000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</a:t>
            </a:r>
            <a:endParaRPr lang="id-ID" sz="28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29" name="TextBox 57"/>
          <p:cNvSpPr txBox="1"/>
          <p:nvPr/>
        </p:nvSpPr>
        <p:spPr>
          <a:xfrm>
            <a:off x="8261732" y="4138500"/>
            <a:ext cx="504000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</a:t>
            </a:r>
            <a:endParaRPr lang="id-ID" sz="28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013 0.10741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3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2477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12149 1.11111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375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75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375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875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5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475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975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1475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975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48" grpId="0" bldLvl="0" animBg="1"/>
      <p:bldP spid="48" grpId="1" bldLvl="0" animBg="1"/>
      <p:bldP spid="49" grpId="0" bldLvl="0" animBg="1"/>
      <p:bldP spid="49" grpId="1" bldLvl="0" animBg="1"/>
      <p:bldP spid="98" grpId="0" bldLvl="0" animBg="1"/>
      <p:bldP spid="99" grpId="0"/>
      <p:bldP spid="100" grpId="0" bldLvl="0" animBg="1"/>
      <p:bldP spid="101" grpId="0"/>
      <p:bldP spid="102" grpId="0" bldLvl="0" animBg="1"/>
      <p:bldP spid="103" grpId="0"/>
      <p:bldP spid="104" grpId="0" bldLvl="0" animBg="1"/>
      <p:bldP spid="105" grpId="0"/>
      <p:bldP spid="106" grpId="0" bldLvl="0" animBg="1"/>
      <p:bldP spid="107" grpId="0" bldLvl="0" animBg="1"/>
      <p:bldP spid="108" grpId="0" bldLvl="0" animBg="1"/>
      <p:bldP spid="111" grpId="0" bldLvl="0" animBg="1"/>
      <p:bldP spid="112" grpId="0"/>
      <p:bldP spid="113" grpId="0"/>
      <p:bldP spid="114" grpId="0"/>
      <p:bldP spid="115" grpId="0"/>
      <p:bldP spid="118" grpId="0"/>
      <p:bldP spid="119" grpId="0"/>
      <p:bldP spid="120" grpId="0"/>
      <p:bldP spid="121" grpId="0"/>
      <p:bldP spid="123" grpId="0"/>
      <p:bldP spid="125" grpId="0"/>
      <p:bldP spid="127" grpId="0"/>
      <p:bldP spid="1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矩形 12"/>
          <p:cNvSpPr/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pattFill prst="sphere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algn="ctr"/>
            <a:endParaRPr lang="zh-CN" altLang="en-US"/>
          </a:p>
        </p:txBody>
      </p:sp>
      <p:sp>
        <p:nvSpPr>
          <p:cNvPr id="1048594" name="矩形 16"/>
          <p:cNvSpPr/>
          <p:nvPr/>
        </p:nvSpPr>
        <p:spPr bwMode="auto">
          <a:xfrm>
            <a:off x="0" y="3073104"/>
            <a:ext cx="12192000" cy="355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algn="ctr"/>
            <a:endParaRPr lang="zh-CN" altLang="en-US"/>
          </a:p>
        </p:txBody>
      </p:sp>
      <p:sp>
        <p:nvSpPr>
          <p:cNvPr id="1048595" name="Freeform 5"/>
          <p:cNvSpPr/>
          <p:nvPr/>
        </p:nvSpPr>
        <p:spPr bwMode="auto">
          <a:xfrm>
            <a:off x="4783124" y="736606"/>
            <a:ext cx="2625752" cy="2981332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2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1048596" name="文本框 12"/>
          <p:cNvSpPr txBox="1">
            <a:spLocks noChangeArrowheads="1"/>
          </p:cNvSpPr>
          <p:nvPr/>
        </p:nvSpPr>
        <p:spPr bwMode="auto">
          <a:xfrm>
            <a:off x="3160605" y="4035231"/>
            <a:ext cx="5870790" cy="8299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Introduction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048597" name="文本框 12"/>
          <p:cNvSpPr txBox="1">
            <a:spLocks noChangeArrowheads="1"/>
          </p:cNvSpPr>
          <p:nvPr/>
        </p:nvSpPr>
        <p:spPr bwMode="auto">
          <a:xfrm>
            <a:off x="5424469" y="759719"/>
            <a:ext cx="1343062" cy="24663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6000" b="1" dirty="0">
                <a:solidFill>
                  <a:schemeClr val="accent2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1</a:t>
            </a:r>
            <a:endParaRPr lang="en-US" altLang="zh-CN" sz="16000" b="1" dirty="0">
              <a:solidFill>
                <a:schemeClr val="accent2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4859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4859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104859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4859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7396 3.7037E-7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4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104859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104859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3" grpId="0" animBg="1"/>
      <p:bldP spid="1048593" grpId="1" animBg="1"/>
      <p:bldP spid="1048594" grpId="0" animBg="1"/>
      <p:bldP spid="1048594" grpId="1" animBg="1"/>
      <p:bldP spid="1048595" grpId="0" animBg="1"/>
      <p:bldP spid="1048595" grpId="1" animBg="1"/>
      <p:bldP spid="1048595" grpId="2" animBg="1"/>
      <p:bldP spid="1048596" grpId="0"/>
      <p:bldP spid="1048596" grpId="1"/>
      <p:bldP spid="1048596" grpId="2"/>
      <p:bldP spid="1048597" grpId="0"/>
      <p:bldP spid="1048597" grpId="1"/>
      <p:bldP spid="104859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矩形 3"/>
          <p:cNvSpPr>
            <a:spLocks noChangeArrowheads="1"/>
          </p:cNvSpPr>
          <p:nvPr/>
        </p:nvSpPr>
        <p:spPr bwMode="auto">
          <a:xfrm>
            <a:off x="467126" y="261895"/>
            <a:ext cx="328831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Teamwork</a:t>
            </a:r>
            <a:endParaRPr lang="zh-CN" altLang="en-US" sz="2800" b="1" kern="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1" y="307505"/>
            <a:ext cx="216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 bwMode="auto">
          <a:xfrm>
            <a:off x="220646" y="307505"/>
            <a:ext cx="216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31" name="Rounded Rectangle 3"/>
          <p:cNvSpPr/>
          <p:nvPr/>
        </p:nvSpPr>
        <p:spPr>
          <a:xfrm>
            <a:off x="4338305" y="1405199"/>
            <a:ext cx="1455572" cy="1406741"/>
          </a:xfrm>
          <a:prstGeom prst="roundRect">
            <a:avLst>
              <a:gd name="adj" fmla="val 8754"/>
            </a:avLst>
          </a:pr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en-US" sz="900">
              <a:latin typeface="微软雅黑" panose="020B0503020204020204" pitchFamily="34" charset="-122"/>
            </a:endParaRPr>
          </a:p>
        </p:txBody>
      </p:sp>
      <p:sp>
        <p:nvSpPr>
          <p:cNvPr id="132" name="Rounded Rectangle 7"/>
          <p:cNvSpPr/>
          <p:nvPr/>
        </p:nvSpPr>
        <p:spPr>
          <a:xfrm>
            <a:off x="798195" y="3105785"/>
            <a:ext cx="4995545" cy="433705"/>
          </a:xfrm>
          <a:prstGeom prst="roundRect">
            <a:avLst>
              <a:gd name="adj" fmla="val 7778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5"/>
          <p:cNvSpPr/>
          <p:nvPr/>
        </p:nvSpPr>
        <p:spPr>
          <a:xfrm>
            <a:off x="4043045" y="3105785"/>
            <a:ext cx="1750695" cy="433705"/>
          </a:xfrm>
          <a:prstGeom prst="roundRect">
            <a:avLst>
              <a:gd name="adj" fmla="val 77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4" name="Rounded Rectangle 16"/>
          <p:cNvSpPr/>
          <p:nvPr/>
        </p:nvSpPr>
        <p:spPr>
          <a:xfrm>
            <a:off x="798195" y="3778885"/>
            <a:ext cx="4995545" cy="433705"/>
          </a:xfrm>
          <a:prstGeom prst="roundRect">
            <a:avLst>
              <a:gd name="adj" fmla="val 7778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ounded Rectangle 17"/>
          <p:cNvSpPr/>
          <p:nvPr/>
        </p:nvSpPr>
        <p:spPr>
          <a:xfrm>
            <a:off x="4043045" y="3778885"/>
            <a:ext cx="1750695" cy="433705"/>
          </a:xfrm>
          <a:prstGeom prst="roundRect">
            <a:avLst>
              <a:gd name="adj" fmla="val 77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6" name="Rounded Rectangle 18"/>
          <p:cNvSpPr/>
          <p:nvPr/>
        </p:nvSpPr>
        <p:spPr>
          <a:xfrm>
            <a:off x="798195" y="4478655"/>
            <a:ext cx="4995545" cy="433705"/>
          </a:xfrm>
          <a:prstGeom prst="roundRect">
            <a:avLst>
              <a:gd name="adj" fmla="val 7778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9"/>
          <p:cNvSpPr/>
          <p:nvPr/>
        </p:nvSpPr>
        <p:spPr>
          <a:xfrm>
            <a:off x="4042410" y="4471670"/>
            <a:ext cx="1751330" cy="433705"/>
          </a:xfrm>
          <a:prstGeom prst="roundRect">
            <a:avLst>
              <a:gd name="adj" fmla="val 77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8" name="Rounded Rectangle 20"/>
          <p:cNvSpPr/>
          <p:nvPr/>
        </p:nvSpPr>
        <p:spPr>
          <a:xfrm>
            <a:off x="798195" y="5152390"/>
            <a:ext cx="4995545" cy="433705"/>
          </a:xfrm>
          <a:prstGeom prst="roundRect">
            <a:avLst>
              <a:gd name="adj" fmla="val 7778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21"/>
          <p:cNvSpPr/>
          <p:nvPr/>
        </p:nvSpPr>
        <p:spPr>
          <a:xfrm>
            <a:off x="4042410" y="5152390"/>
            <a:ext cx="1751965" cy="433705"/>
          </a:xfrm>
          <a:prstGeom prst="roundRect">
            <a:avLst>
              <a:gd name="adj" fmla="val 77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47" name="Rounded Rectangle 30"/>
          <p:cNvSpPr/>
          <p:nvPr/>
        </p:nvSpPr>
        <p:spPr>
          <a:xfrm>
            <a:off x="6398260" y="3105785"/>
            <a:ext cx="4955540" cy="433705"/>
          </a:xfrm>
          <a:prstGeom prst="roundRect">
            <a:avLst>
              <a:gd name="adj" fmla="val 7778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ounded Rectangle 31"/>
          <p:cNvSpPr/>
          <p:nvPr/>
        </p:nvSpPr>
        <p:spPr>
          <a:xfrm>
            <a:off x="6398260" y="3105785"/>
            <a:ext cx="1986280" cy="433705"/>
          </a:xfrm>
          <a:prstGeom prst="roundRect">
            <a:avLst>
              <a:gd name="adj" fmla="val 77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49" name="Rounded Rectangle 32"/>
          <p:cNvSpPr/>
          <p:nvPr/>
        </p:nvSpPr>
        <p:spPr>
          <a:xfrm>
            <a:off x="6398260" y="3778885"/>
            <a:ext cx="4954905" cy="433705"/>
          </a:xfrm>
          <a:prstGeom prst="roundRect">
            <a:avLst>
              <a:gd name="adj" fmla="val 7778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33"/>
          <p:cNvSpPr/>
          <p:nvPr/>
        </p:nvSpPr>
        <p:spPr>
          <a:xfrm>
            <a:off x="6398260" y="3778885"/>
            <a:ext cx="1985645" cy="433705"/>
          </a:xfrm>
          <a:prstGeom prst="roundRect">
            <a:avLst>
              <a:gd name="adj" fmla="val 77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51" name="Rounded Rectangle 34"/>
          <p:cNvSpPr/>
          <p:nvPr/>
        </p:nvSpPr>
        <p:spPr>
          <a:xfrm>
            <a:off x="6398260" y="4478655"/>
            <a:ext cx="4954905" cy="433705"/>
          </a:xfrm>
          <a:prstGeom prst="roundRect">
            <a:avLst>
              <a:gd name="adj" fmla="val 7778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le 35"/>
          <p:cNvSpPr/>
          <p:nvPr/>
        </p:nvSpPr>
        <p:spPr>
          <a:xfrm>
            <a:off x="6398260" y="4478655"/>
            <a:ext cx="1986915" cy="433705"/>
          </a:xfrm>
          <a:prstGeom prst="roundRect">
            <a:avLst>
              <a:gd name="adj" fmla="val 77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53" name="Rounded Rectangle 36"/>
          <p:cNvSpPr/>
          <p:nvPr/>
        </p:nvSpPr>
        <p:spPr>
          <a:xfrm>
            <a:off x="6398895" y="5142230"/>
            <a:ext cx="4954905" cy="433705"/>
          </a:xfrm>
          <a:prstGeom prst="roundRect">
            <a:avLst>
              <a:gd name="adj" fmla="val 7778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ounded Rectangle 37"/>
          <p:cNvSpPr/>
          <p:nvPr/>
        </p:nvSpPr>
        <p:spPr>
          <a:xfrm>
            <a:off x="6398260" y="5152390"/>
            <a:ext cx="1987550" cy="433705"/>
          </a:xfrm>
          <a:prstGeom prst="roundRect">
            <a:avLst>
              <a:gd name="adj" fmla="val 77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55" name="Rounded Rectangle 29"/>
          <p:cNvSpPr/>
          <p:nvPr/>
        </p:nvSpPr>
        <p:spPr>
          <a:xfrm>
            <a:off x="6398123" y="1405199"/>
            <a:ext cx="1455572" cy="1406741"/>
          </a:xfrm>
          <a:prstGeom prst="roundRect">
            <a:avLst>
              <a:gd name="adj" fmla="val 8754"/>
            </a:avLst>
          </a:prstGeom>
          <a:solidFill>
            <a:schemeClr val="accent2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en-US" sz="900">
              <a:latin typeface="微软雅黑" panose="020B0503020204020204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500559" y="1878146"/>
            <a:ext cx="11323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6560377" y="1878146"/>
            <a:ext cx="11323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-635" y="3138170"/>
            <a:ext cx="579437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Organization; Code; PPT; Report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Yang Jingyuan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971550" y="3804920"/>
            <a:ext cx="48221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Code; PPT 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Zhang Haonan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972185" y="4511040"/>
            <a:ext cx="48215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Code; Report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Chen Yuxuan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972185" y="5178425"/>
            <a:ext cx="48215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Code; PPT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Chen Yunquan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6398260" y="3138170"/>
            <a:ext cx="52870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Zhao Yuan        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Code;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Visualization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PPT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398260" y="3804920"/>
            <a:ext cx="47713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Jiang Fengcheng         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Code; PPT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398260" y="4511040"/>
            <a:ext cx="464883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 Jiacheng                 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Code; PPT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6398260" y="5178425"/>
            <a:ext cx="464883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 Jianchuang                  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013 0.10741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3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2477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0.12148 1.11111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8" grpId="1"/>
      <p:bldP spid="129" grpId="0" bldLvl="0" animBg="1"/>
      <p:bldP spid="129" grpId="1" bldLvl="0" animBg="1"/>
      <p:bldP spid="130" grpId="0" bldLvl="0" animBg="1"/>
      <p:bldP spid="130" grpId="1" bldLvl="0" animBg="1"/>
      <p:bldP spid="131" grpId="0" bldLvl="0" animBg="1"/>
      <p:bldP spid="132" grpId="0" bldLvl="0" animBg="1"/>
      <p:bldP spid="133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8" grpId="0" bldLvl="0" animBg="1"/>
      <p:bldP spid="139" grpId="0" bldLvl="0" animBg="1"/>
      <p:bldP spid="147" grpId="0" bldLvl="0" animBg="1"/>
      <p:bldP spid="148" grpId="0" bldLvl="0" animBg="1"/>
      <p:bldP spid="149" grpId="0" bldLvl="0" animBg="1"/>
      <p:bldP spid="150" grpId="0" bldLvl="0" animBg="1"/>
      <p:bldP spid="151" grpId="0" bldLvl="0" animBg="1"/>
      <p:bldP spid="152" grpId="0" bldLvl="0" animBg="1"/>
      <p:bldP spid="153" grpId="0" bldLvl="0" animBg="1"/>
      <p:bldP spid="154" grpId="0" bldLvl="0" animBg="1"/>
      <p:bldP spid="155" grpId="0" bldLvl="0" animBg="1"/>
      <p:bldP spid="162" grpId="0"/>
      <p:bldP spid="163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3"/>
          <p:cNvSpPr>
            <a:spLocks noChangeArrowheads="1"/>
          </p:cNvSpPr>
          <p:nvPr/>
        </p:nvSpPr>
        <p:spPr bwMode="auto">
          <a:xfrm>
            <a:off x="467126" y="261895"/>
            <a:ext cx="32883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73376"/>
                </a:solidFill>
              </a:rPr>
              <a:t>Project </a:t>
            </a:r>
            <a:r>
              <a:rPr lang="en-US" altLang="zh-CN" sz="2800" b="1" dirty="0">
                <a:solidFill>
                  <a:srgbClr val="003366"/>
                </a:solidFill>
              </a:rPr>
              <a:t>Description</a:t>
            </a:r>
            <a:r>
              <a:rPr lang="en-US" altLang="zh-CN" sz="2800" b="1" dirty="0">
                <a:solidFill>
                  <a:srgbClr val="173376"/>
                </a:solidFill>
              </a:rPr>
              <a:t> </a:t>
            </a:r>
            <a:endParaRPr lang="zh-CN" altLang="en-US" sz="2800" b="1" dirty="0">
              <a:solidFill>
                <a:srgbClr val="1733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kern="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" y="307505"/>
            <a:ext cx="216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 bwMode="auto">
          <a:xfrm>
            <a:off x="220646" y="307505"/>
            <a:ext cx="216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67126" y="847179"/>
            <a:ext cx="3976424" cy="2179347"/>
            <a:chOff x="467126" y="847179"/>
            <a:chExt cx="3976424" cy="2179347"/>
          </a:xfrm>
        </p:grpSpPr>
        <p:grpSp>
          <p:nvGrpSpPr>
            <p:cNvPr id="27" name="组合 26"/>
            <p:cNvGrpSpPr/>
            <p:nvPr/>
          </p:nvGrpSpPr>
          <p:grpSpPr>
            <a:xfrm>
              <a:off x="467126" y="847179"/>
              <a:ext cx="3976424" cy="2179347"/>
              <a:chOff x="1549142" y="1621973"/>
              <a:chExt cx="2894408" cy="1738898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549142" y="1621973"/>
                <a:ext cx="2885503" cy="173889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1524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9" name="同侧圆角矩形 28"/>
              <p:cNvSpPr/>
              <p:nvPr/>
            </p:nvSpPr>
            <p:spPr>
              <a:xfrm>
                <a:off x="1563550" y="1641593"/>
                <a:ext cx="2880000" cy="44904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369874" y="1016975"/>
              <a:ext cx="21586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20466" y="1861909"/>
              <a:ext cx="384175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Use machine learning model to make population predictions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椭圆 46"/>
          <p:cNvSpPr/>
          <p:nvPr/>
        </p:nvSpPr>
        <p:spPr>
          <a:xfrm>
            <a:off x="5006327" y="2432024"/>
            <a:ext cx="2179347" cy="217934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48" name="直接连接符 47"/>
          <p:cNvCxnSpPr/>
          <p:nvPr/>
        </p:nvCxnSpPr>
        <p:spPr>
          <a:xfrm rot="18900000">
            <a:off x="4921754" y="1937548"/>
            <a:ext cx="0" cy="819807"/>
          </a:xfrm>
          <a:prstGeom prst="lin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连接符 48"/>
          <p:cNvCxnSpPr/>
          <p:nvPr/>
        </p:nvCxnSpPr>
        <p:spPr>
          <a:xfrm rot="18900000">
            <a:off x="7270246" y="4286039"/>
            <a:ext cx="0" cy="819807"/>
          </a:xfrm>
          <a:prstGeom prst="lin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连接符 49"/>
          <p:cNvCxnSpPr/>
          <p:nvPr/>
        </p:nvCxnSpPr>
        <p:spPr>
          <a:xfrm rot="13500000">
            <a:off x="4921755" y="4286040"/>
            <a:ext cx="0" cy="819807"/>
          </a:xfrm>
          <a:prstGeom prst="lin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接连接符 50"/>
          <p:cNvCxnSpPr/>
          <p:nvPr/>
        </p:nvCxnSpPr>
        <p:spPr>
          <a:xfrm rot="13500000">
            <a:off x="7270247" y="1937549"/>
            <a:ext cx="0" cy="819807"/>
          </a:xfrm>
          <a:prstGeom prst="lin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6"/>
          <p:cNvSpPr txBox="1"/>
          <p:nvPr/>
        </p:nvSpPr>
        <p:spPr>
          <a:xfrm>
            <a:off x="5232148" y="3439322"/>
            <a:ext cx="1727705" cy="86177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zh-CN" sz="2800"/>
              <a:t>Population Regression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Freeform 21"/>
          <p:cNvSpPr>
            <a:spLocks noEditPoints="1"/>
          </p:cNvSpPr>
          <p:nvPr/>
        </p:nvSpPr>
        <p:spPr bwMode="auto">
          <a:xfrm>
            <a:off x="5859796" y="3020881"/>
            <a:ext cx="472409" cy="474369"/>
          </a:xfrm>
          <a:custGeom>
            <a:avLst/>
            <a:gdLst>
              <a:gd name="T0" fmla="*/ 198 w 201"/>
              <a:gd name="T1" fmla="*/ 35 h 202"/>
              <a:gd name="T2" fmla="*/ 188 w 201"/>
              <a:gd name="T3" fmla="*/ 44 h 202"/>
              <a:gd name="T4" fmla="*/ 157 w 201"/>
              <a:gd name="T5" fmla="*/ 13 h 202"/>
              <a:gd name="T6" fmla="*/ 167 w 201"/>
              <a:gd name="T7" fmla="*/ 4 h 202"/>
              <a:gd name="T8" fmla="*/ 179 w 201"/>
              <a:gd name="T9" fmla="*/ 3 h 202"/>
              <a:gd name="T10" fmla="*/ 198 w 201"/>
              <a:gd name="T11" fmla="*/ 23 h 202"/>
              <a:gd name="T12" fmla="*/ 198 w 201"/>
              <a:gd name="T13" fmla="*/ 35 h 202"/>
              <a:gd name="T14" fmla="*/ 115 w 201"/>
              <a:gd name="T15" fmla="*/ 117 h 202"/>
              <a:gd name="T16" fmla="*/ 84 w 201"/>
              <a:gd name="T17" fmla="*/ 86 h 202"/>
              <a:gd name="T18" fmla="*/ 153 w 201"/>
              <a:gd name="T19" fmla="*/ 18 h 202"/>
              <a:gd name="T20" fmla="*/ 184 w 201"/>
              <a:gd name="T21" fmla="*/ 49 h 202"/>
              <a:gd name="T22" fmla="*/ 115 w 201"/>
              <a:gd name="T23" fmla="*/ 117 h 202"/>
              <a:gd name="T24" fmla="*/ 111 w 201"/>
              <a:gd name="T25" fmla="*/ 121 h 202"/>
              <a:gd name="T26" fmla="*/ 67 w 201"/>
              <a:gd name="T27" fmla="*/ 133 h 202"/>
              <a:gd name="T28" fmla="*/ 80 w 201"/>
              <a:gd name="T29" fmla="*/ 90 h 202"/>
              <a:gd name="T30" fmla="*/ 111 w 201"/>
              <a:gd name="T31" fmla="*/ 121 h 202"/>
              <a:gd name="T32" fmla="*/ 39 w 201"/>
              <a:gd name="T33" fmla="*/ 26 h 202"/>
              <a:gd name="T34" fmla="*/ 20 w 201"/>
              <a:gd name="T35" fmla="*/ 45 h 202"/>
              <a:gd name="T36" fmla="*/ 20 w 201"/>
              <a:gd name="T37" fmla="*/ 162 h 202"/>
              <a:gd name="T38" fmla="*/ 39 w 201"/>
              <a:gd name="T39" fmla="*/ 182 h 202"/>
              <a:gd name="T40" fmla="*/ 156 w 201"/>
              <a:gd name="T41" fmla="*/ 182 h 202"/>
              <a:gd name="T42" fmla="*/ 176 w 201"/>
              <a:gd name="T43" fmla="*/ 162 h 202"/>
              <a:gd name="T44" fmla="*/ 176 w 201"/>
              <a:gd name="T45" fmla="*/ 85 h 202"/>
              <a:gd name="T46" fmla="*/ 196 w 201"/>
              <a:gd name="T47" fmla="*/ 66 h 202"/>
              <a:gd name="T48" fmla="*/ 196 w 201"/>
              <a:gd name="T49" fmla="*/ 169 h 202"/>
              <a:gd name="T50" fmla="*/ 163 w 201"/>
              <a:gd name="T51" fmla="*/ 202 h 202"/>
              <a:gd name="T52" fmla="*/ 32 w 201"/>
              <a:gd name="T53" fmla="*/ 202 h 202"/>
              <a:gd name="T54" fmla="*/ 0 w 201"/>
              <a:gd name="T55" fmla="*/ 169 h 202"/>
              <a:gd name="T56" fmla="*/ 0 w 201"/>
              <a:gd name="T57" fmla="*/ 40 h 202"/>
              <a:gd name="T58" fmla="*/ 32 w 201"/>
              <a:gd name="T59" fmla="*/ 6 h 202"/>
              <a:gd name="T60" fmla="*/ 136 w 201"/>
              <a:gd name="T61" fmla="*/ 6 h 202"/>
              <a:gd name="T62" fmla="*/ 116 w 201"/>
              <a:gd name="T63" fmla="*/ 26 h 202"/>
              <a:gd name="T64" fmla="*/ 39 w 201"/>
              <a:gd name="T65" fmla="*/ 26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1" h="202">
                <a:moveTo>
                  <a:pt x="198" y="35"/>
                </a:moveTo>
                <a:cubicBezTo>
                  <a:pt x="188" y="44"/>
                  <a:pt x="188" y="44"/>
                  <a:pt x="188" y="44"/>
                </a:cubicBezTo>
                <a:cubicBezTo>
                  <a:pt x="157" y="13"/>
                  <a:pt x="157" y="13"/>
                  <a:pt x="157" y="13"/>
                </a:cubicBezTo>
                <a:cubicBezTo>
                  <a:pt x="167" y="4"/>
                  <a:pt x="167" y="4"/>
                  <a:pt x="167" y="4"/>
                </a:cubicBezTo>
                <a:cubicBezTo>
                  <a:pt x="170" y="0"/>
                  <a:pt x="175" y="0"/>
                  <a:pt x="179" y="3"/>
                </a:cubicBezTo>
                <a:cubicBezTo>
                  <a:pt x="198" y="23"/>
                  <a:pt x="198" y="23"/>
                  <a:pt x="198" y="23"/>
                </a:cubicBezTo>
                <a:cubicBezTo>
                  <a:pt x="201" y="26"/>
                  <a:pt x="201" y="31"/>
                  <a:pt x="198" y="35"/>
                </a:cubicBezTo>
                <a:close/>
                <a:moveTo>
                  <a:pt x="115" y="117"/>
                </a:moveTo>
                <a:cubicBezTo>
                  <a:pt x="84" y="86"/>
                  <a:pt x="84" y="86"/>
                  <a:pt x="84" y="86"/>
                </a:cubicBezTo>
                <a:cubicBezTo>
                  <a:pt x="153" y="18"/>
                  <a:pt x="153" y="18"/>
                  <a:pt x="153" y="18"/>
                </a:cubicBezTo>
                <a:cubicBezTo>
                  <a:pt x="184" y="49"/>
                  <a:pt x="184" y="49"/>
                  <a:pt x="184" y="49"/>
                </a:cubicBezTo>
                <a:lnTo>
                  <a:pt x="115" y="117"/>
                </a:lnTo>
                <a:close/>
                <a:moveTo>
                  <a:pt x="111" y="121"/>
                </a:moveTo>
                <a:cubicBezTo>
                  <a:pt x="67" y="133"/>
                  <a:pt x="67" y="133"/>
                  <a:pt x="67" y="133"/>
                </a:cubicBezTo>
                <a:cubicBezTo>
                  <a:pt x="80" y="90"/>
                  <a:pt x="80" y="90"/>
                  <a:pt x="80" y="90"/>
                </a:cubicBezTo>
                <a:lnTo>
                  <a:pt x="111" y="121"/>
                </a:lnTo>
                <a:close/>
                <a:moveTo>
                  <a:pt x="39" y="26"/>
                </a:moveTo>
                <a:cubicBezTo>
                  <a:pt x="28" y="26"/>
                  <a:pt x="20" y="34"/>
                  <a:pt x="20" y="45"/>
                </a:cubicBezTo>
                <a:cubicBezTo>
                  <a:pt x="20" y="162"/>
                  <a:pt x="20" y="162"/>
                  <a:pt x="20" y="162"/>
                </a:cubicBezTo>
                <a:cubicBezTo>
                  <a:pt x="20" y="173"/>
                  <a:pt x="28" y="182"/>
                  <a:pt x="39" y="182"/>
                </a:cubicBezTo>
                <a:cubicBezTo>
                  <a:pt x="156" y="182"/>
                  <a:pt x="156" y="182"/>
                  <a:pt x="156" y="182"/>
                </a:cubicBezTo>
                <a:cubicBezTo>
                  <a:pt x="167" y="182"/>
                  <a:pt x="176" y="173"/>
                  <a:pt x="176" y="162"/>
                </a:cubicBezTo>
                <a:cubicBezTo>
                  <a:pt x="176" y="85"/>
                  <a:pt x="176" y="85"/>
                  <a:pt x="176" y="85"/>
                </a:cubicBezTo>
                <a:cubicBezTo>
                  <a:pt x="196" y="66"/>
                  <a:pt x="196" y="66"/>
                  <a:pt x="196" y="66"/>
                </a:cubicBezTo>
                <a:cubicBezTo>
                  <a:pt x="196" y="169"/>
                  <a:pt x="196" y="169"/>
                  <a:pt x="196" y="169"/>
                </a:cubicBezTo>
                <a:cubicBezTo>
                  <a:pt x="196" y="187"/>
                  <a:pt x="181" y="202"/>
                  <a:pt x="163" y="202"/>
                </a:cubicBezTo>
                <a:cubicBezTo>
                  <a:pt x="32" y="202"/>
                  <a:pt x="32" y="202"/>
                  <a:pt x="32" y="202"/>
                </a:cubicBezTo>
                <a:cubicBezTo>
                  <a:pt x="14" y="202"/>
                  <a:pt x="0" y="187"/>
                  <a:pt x="0" y="16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22"/>
                  <a:pt x="14" y="6"/>
                  <a:pt x="32" y="6"/>
                </a:cubicBezTo>
                <a:cubicBezTo>
                  <a:pt x="136" y="6"/>
                  <a:pt x="136" y="6"/>
                  <a:pt x="136" y="6"/>
                </a:cubicBezTo>
                <a:cubicBezTo>
                  <a:pt x="116" y="26"/>
                  <a:pt x="116" y="26"/>
                  <a:pt x="116" y="26"/>
                </a:cubicBezTo>
                <a:lnTo>
                  <a:pt x="39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759222" y="852320"/>
            <a:ext cx="3976424" cy="2179347"/>
            <a:chOff x="467126" y="847179"/>
            <a:chExt cx="3976424" cy="2179347"/>
          </a:xfrm>
        </p:grpSpPr>
        <p:grpSp>
          <p:nvGrpSpPr>
            <p:cNvPr id="55" name="组合 54"/>
            <p:cNvGrpSpPr/>
            <p:nvPr/>
          </p:nvGrpSpPr>
          <p:grpSpPr>
            <a:xfrm>
              <a:off x="467126" y="847179"/>
              <a:ext cx="3976424" cy="2179347"/>
              <a:chOff x="1549142" y="1621973"/>
              <a:chExt cx="2894408" cy="1738898"/>
            </a:xfrm>
          </p:grpSpPr>
          <p:sp>
            <p:nvSpPr>
              <p:cNvPr id="58" name="圆角矩形 27"/>
              <p:cNvSpPr/>
              <p:nvPr/>
            </p:nvSpPr>
            <p:spPr>
              <a:xfrm>
                <a:off x="1549142" y="1621973"/>
                <a:ext cx="2885503" cy="173889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1524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59" name="同侧圆角矩形 28"/>
              <p:cNvSpPr/>
              <p:nvPr/>
            </p:nvSpPr>
            <p:spPr>
              <a:xfrm>
                <a:off x="1563550" y="1641593"/>
                <a:ext cx="2880000" cy="44904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1369874" y="1016975"/>
              <a:ext cx="21586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99923" y="1718526"/>
              <a:ext cx="3699063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Calculate the population model of Singapore and China based on the data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67126" y="4437336"/>
            <a:ext cx="3976424" cy="2179347"/>
            <a:chOff x="467126" y="847179"/>
            <a:chExt cx="3976424" cy="2179347"/>
          </a:xfrm>
        </p:grpSpPr>
        <p:grpSp>
          <p:nvGrpSpPr>
            <p:cNvPr id="61" name="组合 60"/>
            <p:cNvGrpSpPr/>
            <p:nvPr/>
          </p:nvGrpSpPr>
          <p:grpSpPr>
            <a:xfrm>
              <a:off x="467126" y="847179"/>
              <a:ext cx="3976424" cy="2179347"/>
              <a:chOff x="1549142" y="1621973"/>
              <a:chExt cx="2894408" cy="1738898"/>
            </a:xfrm>
          </p:grpSpPr>
          <p:sp>
            <p:nvSpPr>
              <p:cNvPr id="64" name="圆角矩形 27"/>
              <p:cNvSpPr/>
              <p:nvPr/>
            </p:nvSpPr>
            <p:spPr>
              <a:xfrm>
                <a:off x="1549142" y="1621973"/>
                <a:ext cx="2885503" cy="173889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1524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5" name="同侧圆角矩形 28"/>
              <p:cNvSpPr/>
              <p:nvPr/>
            </p:nvSpPr>
            <p:spPr>
              <a:xfrm>
                <a:off x="1563550" y="1641593"/>
                <a:ext cx="2880000" cy="44904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1369874" y="1016975"/>
              <a:ext cx="21586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91668" y="1855686"/>
              <a:ext cx="369906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Calculate some parameters of the best fit line and the model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759222" y="4461926"/>
            <a:ext cx="3976424" cy="2179347"/>
            <a:chOff x="467126" y="847179"/>
            <a:chExt cx="3976424" cy="2179347"/>
          </a:xfrm>
        </p:grpSpPr>
        <p:grpSp>
          <p:nvGrpSpPr>
            <p:cNvPr id="67" name="组合 66"/>
            <p:cNvGrpSpPr/>
            <p:nvPr/>
          </p:nvGrpSpPr>
          <p:grpSpPr>
            <a:xfrm>
              <a:off x="467126" y="847179"/>
              <a:ext cx="3976424" cy="2179347"/>
              <a:chOff x="1549142" y="1621973"/>
              <a:chExt cx="2894408" cy="1738898"/>
            </a:xfrm>
          </p:grpSpPr>
          <p:sp>
            <p:nvSpPr>
              <p:cNvPr id="70" name="圆角矩形 27"/>
              <p:cNvSpPr/>
              <p:nvPr/>
            </p:nvSpPr>
            <p:spPr>
              <a:xfrm>
                <a:off x="1549142" y="1621973"/>
                <a:ext cx="2885503" cy="173889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1524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1" name="同侧圆角矩形 28"/>
              <p:cNvSpPr/>
              <p:nvPr/>
            </p:nvSpPr>
            <p:spPr>
              <a:xfrm>
                <a:off x="1563550" y="1641593"/>
                <a:ext cx="2880000" cy="44904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1369874" y="1016975"/>
              <a:ext cx="21586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591668" y="1855686"/>
              <a:ext cx="369906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Improve the accuracy in the future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013 0.10741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3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2477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0.12148 1.11111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 bldLvl="0" animBg="1"/>
      <p:bldP spid="25" grpId="1" bldLvl="0" animBg="1"/>
      <p:bldP spid="26" grpId="0" bldLvl="0" animBg="1"/>
      <p:bldP spid="26" grpId="1" bldLvl="0" animBg="1"/>
      <p:bldP spid="47" grpId="0" bldLvl="0" animBg="1"/>
      <p:bldP spid="47" grpId="1" bldLvl="0" animBg="1"/>
      <p:bldP spid="47" grpId="2" bldLvl="0" animBg="1"/>
      <p:bldP spid="52" grpId="0"/>
      <p:bldP spid="5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3"/>
          <p:cNvSpPr>
            <a:spLocks noChangeArrowheads="1"/>
          </p:cNvSpPr>
          <p:nvPr/>
        </p:nvSpPr>
        <p:spPr bwMode="auto">
          <a:xfrm>
            <a:off x="467126" y="261895"/>
            <a:ext cx="3288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Article structure</a:t>
            </a:r>
            <a:endParaRPr lang="zh-CN" altLang="en-US" sz="2800" b="1" kern="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1" y="307505"/>
            <a:ext cx="216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 bwMode="auto">
          <a:xfrm>
            <a:off x="220646" y="307505"/>
            <a:ext cx="216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84" name="空心弧 1"/>
          <p:cNvSpPr>
            <a:spLocks noChangeArrowheads="1"/>
          </p:cNvSpPr>
          <p:nvPr/>
        </p:nvSpPr>
        <p:spPr bwMode="auto">
          <a:xfrm rot="5400000">
            <a:off x="8869374" y="1535979"/>
            <a:ext cx="2591411" cy="3159760"/>
          </a:xfrm>
          <a:custGeom>
            <a:avLst/>
            <a:gdLst>
              <a:gd name="T0" fmla="*/ 116803804 w 21600"/>
              <a:gd name="T1" fmla="*/ 0 h 21600"/>
              <a:gd name="T2" fmla="*/ 3655562 w 21600"/>
              <a:gd name="T3" fmla="*/ 114002673 h 21600"/>
              <a:gd name="T4" fmla="*/ 116803804 w 21600"/>
              <a:gd name="T5" fmla="*/ 7256943 h 21600"/>
              <a:gd name="T6" fmla="*/ 229951942 w 21600"/>
              <a:gd name="T7" fmla="*/ 11400267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4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674" y="10550"/>
                </a:moveTo>
                <a:cubicBezTo>
                  <a:pt x="809" y="5055"/>
                  <a:pt x="5303" y="671"/>
                  <a:pt x="10799" y="671"/>
                </a:cubicBezTo>
                <a:cubicBezTo>
                  <a:pt x="16296" y="670"/>
                  <a:pt x="20790" y="5055"/>
                  <a:pt x="20925" y="10550"/>
                </a:cubicBezTo>
                <a:lnTo>
                  <a:pt x="21596" y="10533"/>
                </a:lnTo>
                <a:cubicBezTo>
                  <a:pt x="21452" y="4674"/>
                  <a:pt x="16660" y="0"/>
                  <a:pt x="10800" y="0"/>
                </a:cubicBezTo>
                <a:cubicBezTo>
                  <a:pt x="4939" y="-1"/>
                  <a:pt x="147" y="4674"/>
                  <a:pt x="3" y="10533"/>
                </a:cubicBezTo>
                <a:lnTo>
                  <a:pt x="674" y="10550"/>
                </a:lnTo>
                <a:close/>
              </a:path>
            </a:pathLst>
          </a:custGeom>
          <a:solidFill>
            <a:schemeClr val="accent6">
              <a:alpha val="79999"/>
            </a:schemeClr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en-US"/>
          </a:p>
        </p:txBody>
      </p:sp>
      <p:sp>
        <p:nvSpPr>
          <p:cNvPr id="87" name="右箭头 86"/>
          <p:cNvSpPr>
            <a:spLocks noChangeArrowheads="1"/>
          </p:cNvSpPr>
          <p:nvPr/>
        </p:nvSpPr>
        <p:spPr bwMode="auto">
          <a:xfrm flipH="1">
            <a:off x="3558317" y="4253922"/>
            <a:ext cx="3839602" cy="199825"/>
          </a:xfrm>
          <a:prstGeom prst="rightArrow">
            <a:avLst>
              <a:gd name="adj1" fmla="val 50000"/>
              <a:gd name="adj2" fmla="val 72224"/>
            </a:avLst>
          </a:prstGeom>
          <a:solidFill>
            <a:schemeClr val="accent6">
              <a:alpha val="79999"/>
            </a:schemeClr>
          </a:solidFill>
          <a:ln>
            <a:noFill/>
          </a:ln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右箭头 87"/>
          <p:cNvSpPr>
            <a:spLocks noChangeArrowheads="1"/>
          </p:cNvSpPr>
          <p:nvPr/>
        </p:nvSpPr>
        <p:spPr bwMode="auto">
          <a:xfrm>
            <a:off x="3119997" y="1820151"/>
            <a:ext cx="3839601" cy="143822"/>
          </a:xfrm>
          <a:prstGeom prst="rightArrow">
            <a:avLst>
              <a:gd name="adj1" fmla="val 50000"/>
              <a:gd name="adj2" fmla="val 72224"/>
            </a:avLst>
          </a:prstGeom>
          <a:solidFill>
            <a:schemeClr val="accent6">
              <a:alpha val="79999"/>
            </a:schemeClr>
          </a:solidFill>
          <a:ln>
            <a:noFill/>
          </a:ln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9" name="椭圆 88"/>
          <p:cNvSpPr>
            <a:spLocks noChangeArrowheads="1"/>
          </p:cNvSpPr>
          <p:nvPr/>
        </p:nvSpPr>
        <p:spPr bwMode="auto">
          <a:xfrm>
            <a:off x="1928881" y="1390674"/>
            <a:ext cx="989945" cy="98994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zh-CN" altLang="zh-CN" sz="9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" name="椭圆 89"/>
          <p:cNvSpPr>
            <a:spLocks noChangeArrowheads="1"/>
          </p:cNvSpPr>
          <p:nvPr/>
        </p:nvSpPr>
        <p:spPr bwMode="auto">
          <a:xfrm>
            <a:off x="1954123" y="3824553"/>
            <a:ext cx="989946" cy="9899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zh-CN" altLang="zh-CN" sz="9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1" name="椭圆 90"/>
          <p:cNvSpPr>
            <a:spLocks noChangeArrowheads="1"/>
          </p:cNvSpPr>
          <p:nvPr/>
        </p:nvSpPr>
        <p:spPr bwMode="auto">
          <a:xfrm>
            <a:off x="7833804" y="1315997"/>
            <a:ext cx="989945" cy="9899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zh-CN" altLang="zh-CN" sz="9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" name="椭圆 91"/>
          <p:cNvSpPr>
            <a:spLocks noChangeArrowheads="1"/>
          </p:cNvSpPr>
          <p:nvPr/>
        </p:nvSpPr>
        <p:spPr bwMode="auto">
          <a:xfrm>
            <a:off x="7825264" y="3816677"/>
            <a:ext cx="989945" cy="9899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710" tIns="54855" rIns="109710" bIns="54855" numCol="1" anchor="t" anchorCtr="0" compatLnSpc="1"/>
          <a:lstStyle/>
          <a:p>
            <a:endParaRPr lang="zh-CN" altLang="zh-CN" sz="9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042043" y="2791754"/>
            <a:ext cx="27636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Better predictions about future changes in population sizes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6253330" y="2802596"/>
            <a:ext cx="4467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exponential population growth can lead to dramatic environmental degradation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700496" y="2380620"/>
            <a:ext cx="6246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b="1" dirty="0">
                <a:solidFill>
                  <a:srgbClr val="134098"/>
                </a:solidFill>
                <a:latin typeface="Lucida Grande"/>
              </a:rPr>
              <a:t>Population Growth Basics and the American Bison</a:t>
            </a:r>
            <a:endParaRPr lang="en-US" altLang="zh-CN" b="1" dirty="0">
              <a:solidFill>
                <a:srgbClr val="134098"/>
              </a:solidFill>
              <a:latin typeface="Lucida Grande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02616" y="5219054"/>
            <a:ext cx="45287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human population growth is affected by cultural, economic, and social factors that determine not only how the population grows, but also the potential carrying capacity of the Earth.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307775" y="4861263"/>
            <a:ext cx="2232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5529850" y="5477175"/>
            <a:ext cx="6587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characteristics of the species as lifespan and fecundity, and environmental conditions, determined how much and how fast.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5964655" y="4873039"/>
            <a:ext cx="5718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b="1" dirty="0">
                <a:solidFill>
                  <a:srgbClr val="134098"/>
                </a:solidFill>
                <a:latin typeface="Lucida Grande"/>
              </a:rPr>
              <a:t>After the Boom: Limits to Growing Out of Control</a:t>
            </a:r>
            <a:endParaRPr lang="en-US" altLang="zh-CN" b="1" dirty="0">
              <a:solidFill>
                <a:srgbClr val="134098"/>
              </a:solidFill>
              <a:latin typeface="Lucida Grande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158892" y="1593260"/>
            <a:ext cx="529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8055276" y="1592160"/>
            <a:ext cx="529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2137053" y="4072730"/>
            <a:ext cx="529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8063814" y="4053666"/>
            <a:ext cx="529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5356" y="2413673"/>
            <a:ext cx="360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b="1" i="0" dirty="0">
                <a:solidFill>
                  <a:srgbClr val="134098"/>
                </a:solidFill>
                <a:effectLst/>
                <a:latin typeface="Lucida Grande"/>
              </a:rPr>
              <a:t>Why Study Population Growth?</a:t>
            </a:r>
            <a:endParaRPr lang="en-US" altLang="zh-CN" b="1" i="0" dirty="0">
              <a:solidFill>
                <a:srgbClr val="134098"/>
              </a:solidFill>
              <a:effectLst/>
              <a:latin typeface="Lucida Grande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8646" y="4861263"/>
            <a:ext cx="452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b="1" i="0" dirty="0">
                <a:solidFill>
                  <a:srgbClr val="134098"/>
                </a:solidFill>
                <a:effectLst/>
                <a:latin typeface="Lucida Grande"/>
              </a:rPr>
              <a:t>What about Human Population Growth?</a:t>
            </a:r>
            <a:endParaRPr lang="en-US" altLang="zh-CN" b="1" i="0" dirty="0">
              <a:solidFill>
                <a:srgbClr val="134098"/>
              </a:solidFill>
              <a:effectLst/>
              <a:latin typeface="Lucida Grande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 bldLvl="0" animBg="1"/>
      <p:bldP spid="83" grpId="0" bldLvl="0" animBg="1"/>
      <p:bldP spid="84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5" grpId="0"/>
      <p:bldP spid="97" grpId="0"/>
      <p:bldP spid="98" grpId="0"/>
      <p:bldP spid="101" grpId="0"/>
      <p:bldP spid="102" grpId="0"/>
      <p:bldP spid="103" grpId="0"/>
      <p:bldP spid="104" grpId="0"/>
      <p:bldP spid="107" grpId="0"/>
      <p:bldP spid="108" grpId="0"/>
      <p:bldP spid="110" grpId="0"/>
      <p:bldP spid="111" grpId="0"/>
      <p:bldP spid="3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矩形 8"/>
          <p:cNvSpPr/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pattFill prst="sphere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algn="ctr"/>
            <a:endParaRPr lang="zh-CN" altLang="en-US"/>
          </a:p>
        </p:txBody>
      </p:sp>
      <p:sp>
        <p:nvSpPr>
          <p:cNvPr id="1048608" name="矩形 9"/>
          <p:cNvSpPr/>
          <p:nvPr/>
        </p:nvSpPr>
        <p:spPr bwMode="auto">
          <a:xfrm>
            <a:off x="0" y="3073104"/>
            <a:ext cx="12192000" cy="355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algn="ctr"/>
            <a:endParaRPr lang="zh-CN" altLang="en-US"/>
          </a:p>
        </p:txBody>
      </p:sp>
      <p:sp>
        <p:nvSpPr>
          <p:cNvPr id="1048609" name="Freeform 5"/>
          <p:cNvSpPr/>
          <p:nvPr/>
        </p:nvSpPr>
        <p:spPr bwMode="auto">
          <a:xfrm>
            <a:off x="4783124" y="736606"/>
            <a:ext cx="2625752" cy="2981332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2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1048610" name="文本框 12"/>
          <p:cNvSpPr txBox="1">
            <a:spLocks noChangeArrowheads="1"/>
          </p:cNvSpPr>
          <p:nvPr/>
        </p:nvSpPr>
        <p:spPr bwMode="auto">
          <a:xfrm>
            <a:off x="3160605" y="4035231"/>
            <a:ext cx="5870790" cy="8299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bg1"/>
                </a:solidFill>
                <a:sym typeface="+mn-ea"/>
              </a:rPr>
              <a:t>Codes and Project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048611" name="文本框 12"/>
          <p:cNvSpPr txBox="1">
            <a:spLocks noChangeArrowheads="1"/>
          </p:cNvSpPr>
          <p:nvPr/>
        </p:nvSpPr>
        <p:spPr bwMode="auto">
          <a:xfrm>
            <a:off x="5424469" y="759719"/>
            <a:ext cx="1343062" cy="24663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6000" b="1" dirty="0">
                <a:solidFill>
                  <a:schemeClr val="accent2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2</a:t>
            </a:r>
            <a:endParaRPr lang="zh-CN" altLang="en-US" sz="16000" b="1" dirty="0">
              <a:solidFill>
                <a:schemeClr val="accent2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4860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4860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10486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4861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7396 3.7037E-7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10486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10486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7" grpId="0" bldLvl="0" animBg="1"/>
      <p:bldP spid="1048607" grpId="1" bldLvl="0" animBg="1"/>
      <p:bldP spid="1048608" grpId="0" bldLvl="0" animBg="1"/>
      <p:bldP spid="1048608" grpId="1" bldLvl="0" animBg="1"/>
      <p:bldP spid="1048609" grpId="0" bldLvl="0" animBg="1"/>
      <p:bldP spid="1048609" grpId="1" bldLvl="0" animBg="1"/>
      <p:bldP spid="1048609" grpId="2" bldLvl="0" animBg="1"/>
      <p:bldP spid="1048610" grpId="0"/>
      <p:bldP spid="1048610" grpId="1"/>
      <p:bldP spid="1048610" grpId="2"/>
      <p:bldP spid="1048611" grpId="0"/>
      <p:bldP spid="1048611" grpId="1"/>
      <p:bldP spid="1048611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" y="713105"/>
            <a:ext cx="5707380" cy="3929380"/>
          </a:xfrm>
          <a:prstGeom prst="rect">
            <a:avLst/>
          </a:prstGeom>
        </p:spPr>
      </p:pic>
      <p:sp>
        <p:nvSpPr>
          <p:cNvPr id="1048606" name="文本框 3"/>
          <p:cNvSpPr txBox="1"/>
          <p:nvPr/>
        </p:nvSpPr>
        <p:spPr>
          <a:xfrm>
            <a:off x="251460" y="129540"/>
            <a:ext cx="902589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Total Population of Singapore from 1950 to 2021</a:t>
            </a:r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69025" y="713740"/>
            <a:ext cx="5688965" cy="39287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1460" y="4730115"/>
            <a:ext cx="6898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ym typeface="+mn-ea"/>
              </a:rPr>
              <a:t>Data before 2013 :</a:t>
            </a:r>
            <a:r>
              <a:rPr lang="en-US" altLang="zh-CN" dirty="0">
                <a:sym typeface="+mn-ea"/>
              </a:rPr>
              <a:t> training data        </a:t>
            </a:r>
            <a:r>
              <a:rPr lang="en-US" altLang="zh-CN" b="1" dirty="0">
                <a:sym typeface="+mn-ea"/>
              </a:rPr>
              <a:t>Remaining data : </a:t>
            </a:r>
            <a:r>
              <a:rPr lang="en-US" altLang="zh-CN" dirty="0">
                <a:sym typeface="+mn-ea"/>
              </a:rPr>
              <a:t>test data</a:t>
            </a:r>
            <a:endParaRPr b="1"/>
          </a:p>
          <a:p>
            <a:r>
              <a:rPr b="1"/>
              <a:t>Mean Squared Error for train data:</a:t>
            </a:r>
            <a:r>
              <a:t>  55496493545.96</a:t>
            </a:r>
          </a:p>
          <a:p>
            <a:r>
              <a:rPr b="1"/>
              <a:t>Mean Squared Error for test data:</a:t>
            </a:r>
            <a:r>
              <a:t>  257594689765.74</a:t>
            </a:r>
          </a:p>
          <a:p>
            <a:r>
              <a:rPr b="1"/>
              <a:t>Normalized MSE for train data:</a:t>
            </a:r>
            <a:r>
              <a:t> 0.03652981849117039</a:t>
            </a:r>
          </a:p>
          <a:p>
            <a:r>
              <a:rPr b="1"/>
              <a:t>Normalized MSE for test data:</a:t>
            </a:r>
            <a:r>
              <a:t> 0.04254007327940072</a:t>
            </a:r>
          </a:p>
          <a:p>
            <a:r>
              <a:rPr lang="en-US" b="1"/>
              <a:t>T</a:t>
            </a:r>
            <a:r>
              <a:rPr b="1"/>
              <a:t>he R2 coefficient for the best fit line</a:t>
            </a:r>
            <a:r>
              <a:rPr lang="en-US" b="1"/>
              <a:t>:</a:t>
            </a:r>
            <a:r>
              <a:rPr lang="en-US"/>
              <a:t> </a:t>
            </a:r>
            <a:r>
              <a:t>0.9614714944982808</a:t>
            </a:r>
          </a:p>
          <a:p>
            <a:r>
              <a:rPr b="1"/>
              <a:t>Prediction for 2030 and 2050:</a:t>
            </a:r>
            <a:r>
              <a:rPr lang="en-US"/>
              <a:t> </a:t>
            </a:r>
            <a:r>
              <a:t>2030 </a:t>
            </a:r>
            <a:r>
              <a:rPr lang="en-US"/>
              <a:t>——</a:t>
            </a:r>
            <a:r>
              <a:t> 589377</a:t>
            </a:r>
            <a:r>
              <a:rPr lang="en-US"/>
              <a:t>9   </a:t>
            </a:r>
            <a:r>
              <a:t>2050 </a:t>
            </a:r>
            <a:r>
              <a:rPr lang="en-US"/>
              <a:t>——</a:t>
            </a:r>
            <a:r>
              <a:t> 7160643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900" y="5085080"/>
            <a:ext cx="6507480" cy="10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6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文本框 3"/>
          <p:cNvSpPr txBox="1"/>
          <p:nvPr/>
        </p:nvSpPr>
        <p:spPr>
          <a:xfrm>
            <a:off x="251460" y="129540"/>
            <a:ext cx="902589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Total Population of China from 1960 to 2020</a:t>
            </a:r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35" y="762000"/>
            <a:ext cx="5611495" cy="3699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675" y="762000"/>
            <a:ext cx="5570220" cy="37344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6235" y="4657090"/>
            <a:ext cx="810831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>
                <a:sym typeface="+mn-ea"/>
              </a:rPr>
              <a:t>Mean Squared Error for train data:</a:t>
            </a:r>
            <a:r>
              <a:rPr>
                <a:sym typeface="+mn-ea"/>
              </a:rPr>
              <a:t>  811985540736408.50</a:t>
            </a:r>
            <a:endParaRPr lang="zh-CN" altLang="en-US"/>
          </a:p>
          <a:p>
            <a:r>
              <a:rPr b="1">
                <a:sym typeface="+mn-ea"/>
              </a:rPr>
              <a:t>Mean Squared Error for test data:</a:t>
            </a:r>
            <a:r>
              <a:rPr>
                <a:sym typeface="+mn-ea"/>
              </a:rPr>
              <a:t>  8088282817982782.00</a:t>
            </a:r>
            <a:endParaRPr>
              <a:sym typeface="+mn-ea"/>
            </a:endParaRPr>
          </a:p>
          <a:p>
            <a:r>
              <a:rPr b="1">
                <a:sym typeface="+mn-ea"/>
              </a:rPr>
              <a:t>Normalized MSE for train data:</a:t>
            </a:r>
            <a:r>
              <a:rPr>
                <a:sym typeface="+mn-ea"/>
              </a:rPr>
              <a:t> 0.01624667590770196</a:t>
            </a:r>
            <a:endParaRPr>
              <a:sym typeface="+mn-ea"/>
            </a:endParaRPr>
          </a:p>
          <a:p>
            <a:r>
              <a:rPr b="1">
                <a:sym typeface="+mn-ea"/>
              </a:rPr>
              <a:t>Normalized MSE for test data:</a:t>
            </a:r>
            <a:r>
              <a:rPr>
                <a:sym typeface="+mn-ea"/>
              </a:rPr>
              <a:t> 0.08990166993014194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 lang="en-US" b="1">
                <a:sym typeface="+mn-ea"/>
              </a:rPr>
              <a:t>T</a:t>
            </a:r>
            <a:r>
              <a:rPr b="1">
                <a:sym typeface="+mn-ea"/>
              </a:rPr>
              <a:t>he R2 coefficient for the best fit line</a:t>
            </a:r>
            <a:r>
              <a:rPr lang="en-US" b="1">
                <a:sym typeface="+mn-ea"/>
              </a:rPr>
              <a:t>:</a:t>
            </a:r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0.9614714944982808</a:t>
            </a:r>
            <a:endParaRPr lang="zh-CN" altLang="en-US"/>
          </a:p>
          <a:p>
            <a:r>
              <a:rPr b="1">
                <a:sym typeface="+mn-ea"/>
              </a:rPr>
              <a:t>Prediction for 2030 and 2050:</a:t>
            </a:r>
            <a:r>
              <a:rPr lang="en-US" b="1">
                <a:sym typeface="+mn-ea"/>
              </a:rPr>
              <a:t> </a:t>
            </a:r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2030 </a:t>
            </a:r>
            <a:r>
              <a:rPr lang="en-US">
                <a:sym typeface="+mn-ea"/>
              </a:rPr>
              <a:t>——</a:t>
            </a:r>
            <a:r>
              <a:rPr>
                <a:sym typeface="+mn-ea"/>
              </a:rPr>
              <a:t> 1664692460</a:t>
            </a:r>
            <a:r>
              <a:rPr lang="en-US">
                <a:sym typeface="+mn-ea"/>
              </a:rPr>
              <a:t>   </a:t>
            </a:r>
            <a:r>
              <a:rPr>
                <a:sym typeface="+mn-ea"/>
              </a:rPr>
              <a:t>2050 </a:t>
            </a:r>
            <a:r>
              <a:rPr lang="en-US">
                <a:sym typeface="+mn-ea"/>
              </a:rPr>
              <a:t>——</a:t>
            </a:r>
            <a:r>
              <a:rPr>
                <a:sym typeface="+mn-ea"/>
              </a:rPr>
              <a:t> 194482824</a:t>
            </a:r>
            <a:r>
              <a:rPr lang="en-US">
                <a:sym typeface="+mn-ea"/>
              </a:rPr>
              <a:t>5</a:t>
            </a:r>
            <a:endParaRPr lang="en-US">
              <a:sym typeface="+mn-ea"/>
            </a:endParaRPr>
          </a:p>
        </p:txBody>
      </p:sp>
      <p:sp>
        <p:nvSpPr>
          <p:cNvPr id="10" name="右箭头 1"/>
          <p:cNvSpPr/>
          <p:nvPr/>
        </p:nvSpPr>
        <p:spPr>
          <a:xfrm rot="905815" flipH="1" flipV="1">
            <a:off x="6325870" y="5650230"/>
            <a:ext cx="5554345" cy="1014730"/>
          </a:xfrm>
          <a:custGeom>
            <a:avLst/>
            <a:gdLst>
              <a:gd name="connsiteX0" fmla="*/ 0 w 3981450"/>
              <a:gd name="connsiteY0" fmla="*/ 373856 h 1495425"/>
              <a:gd name="connsiteX1" fmla="*/ 3233738 w 3981450"/>
              <a:gd name="connsiteY1" fmla="*/ 373856 h 1495425"/>
              <a:gd name="connsiteX2" fmla="*/ 3233738 w 3981450"/>
              <a:gd name="connsiteY2" fmla="*/ 0 h 1495425"/>
              <a:gd name="connsiteX3" fmla="*/ 3981450 w 3981450"/>
              <a:gd name="connsiteY3" fmla="*/ 747713 h 1495425"/>
              <a:gd name="connsiteX4" fmla="*/ 3233738 w 3981450"/>
              <a:gd name="connsiteY4" fmla="*/ 1495425 h 1495425"/>
              <a:gd name="connsiteX5" fmla="*/ 3233738 w 3981450"/>
              <a:gd name="connsiteY5" fmla="*/ 1121569 h 1495425"/>
              <a:gd name="connsiteX6" fmla="*/ 0 w 3981450"/>
              <a:gd name="connsiteY6" fmla="*/ 1121569 h 1495425"/>
              <a:gd name="connsiteX7" fmla="*/ 0 w 3981450"/>
              <a:gd name="connsiteY7" fmla="*/ 373856 h 1495425"/>
              <a:gd name="connsiteX0-1" fmla="*/ 0 w 3981450"/>
              <a:gd name="connsiteY0-2" fmla="*/ 1121569 h 1495425"/>
              <a:gd name="connsiteX1-3" fmla="*/ 3233738 w 3981450"/>
              <a:gd name="connsiteY1-4" fmla="*/ 373856 h 1495425"/>
              <a:gd name="connsiteX2-5" fmla="*/ 3233738 w 3981450"/>
              <a:gd name="connsiteY2-6" fmla="*/ 0 h 1495425"/>
              <a:gd name="connsiteX3-7" fmla="*/ 3981450 w 3981450"/>
              <a:gd name="connsiteY3-8" fmla="*/ 747713 h 1495425"/>
              <a:gd name="connsiteX4-9" fmla="*/ 3233738 w 3981450"/>
              <a:gd name="connsiteY4-10" fmla="*/ 1495425 h 1495425"/>
              <a:gd name="connsiteX5-11" fmla="*/ 3233738 w 3981450"/>
              <a:gd name="connsiteY5-12" fmla="*/ 1121569 h 1495425"/>
              <a:gd name="connsiteX6-13" fmla="*/ 0 w 3981450"/>
              <a:gd name="connsiteY6-14" fmla="*/ 1121569 h 1495425"/>
              <a:gd name="connsiteX0-15" fmla="*/ 0 w 3952875"/>
              <a:gd name="connsiteY0-16" fmla="*/ 731044 h 1495425"/>
              <a:gd name="connsiteX1-17" fmla="*/ 3205163 w 3952875"/>
              <a:gd name="connsiteY1-18" fmla="*/ 373856 h 1495425"/>
              <a:gd name="connsiteX2-19" fmla="*/ 3205163 w 3952875"/>
              <a:gd name="connsiteY2-20" fmla="*/ 0 h 1495425"/>
              <a:gd name="connsiteX3-21" fmla="*/ 3952875 w 3952875"/>
              <a:gd name="connsiteY3-22" fmla="*/ 747713 h 1495425"/>
              <a:gd name="connsiteX4-23" fmla="*/ 3205163 w 3952875"/>
              <a:gd name="connsiteY4-24" fmla="*/ 1495425 h 1495425"/>
              <a:gd name="connsiteX5-25" fmla="*/ 3205163 w 3952875"/>
              <a:gd name="connsiteY5-26" fmla="*/ 1121569 h 1495425"/>
              <a:gd name="connsiteX6-27" fmla="*/ 0 w 3952875"/>
              <a:gd name="connsiteY6-28" fmla="*/ 731044 h 1495425"/>
              <a:gd name="connsiteX0-29" fmla="*/ 0 w 3952875"/>
              <a:gd name="connsiteY0-30" fmla="*/ 731044 h 1495425"/>
              <a:gd name="connsiteX1-31" fmla="*/ 3205163 w 3952875"/>
              <a:gd name="connsiteY1-32" fmla="*/ 373856 h 1495425"/>
              <a:gd name="connsiteX2-33" fmla="*/ 3205163 w 3952875"/>
              <a:gd name="connsiteY2-34" fmla="*/ 0 h 1495425"/>
              <a:gd name="connsiteX3-35" fmla="*/ 3952875 w 3952875"/>
              <a:gd name="connsiteY3-36" fmla="*/ 747713 h 1495425"/>
              <a:gd name="connsiteX4-37" fmla="*/ 3205163 w 3952875"/>
              <a:gd name="connsiteY4-38" fmla="*/ 1495425 h 1495425"/>
              <a:gd name="connsiteX5-39" fmla="*/ 3205163 w 3952875"/>
              <a:gd name="connsiteY5-40" fmla="*/ 1121569 h 1495425"/>
              <a:gd name="connsiteX6-41" fmla="*/ 0 w 3952875"/>
              <a:gd name="connsiteY6-42" fmla="*/ 731044 h 1495425"/>
              <a:gd name="connsiteX0-43" fmla="*/ 0 w 3952875"/>
              <a:gd name="connsiteY0-44" fmla="*/ 731044 h 1495425"/>
              <a:gd name="connsiteX1-45" fmla="*/ 3205163 w 3952875"/>
              <a:gd name="connsiteY1-46" fmla="*/ 373856 h 1495425"/>
              <a:gd name="connsiteX2-47" fmla="*/ 3205163 w 3952875"/>
              <a:gd name="connsiteY2-48" fmla="*/ 0 h 1495425"/>
              <a:gd name="connsiteX3-49" fmla="*/ 3952875 w 3952875"/>
              <a:gd name="connsiteY3-50" fmla="*/ 747713 h 1495425"/>
              <a:gd name="connsiteX4-51" fmla="*/ 3205163 w 3952875"/>
              <a:gd name="connsiteY4-52" fmla="*/ 1495425 h 1495425"/>
              <a:gd name="connsiteX5-53" fmla="*/ 3205163 w 3952875"/>
              <a:gd name="connsiteY5-54" fmla="*/ 1121569 h 1495425"/>
              <a:gd name="connsiteX6-55" fmla="*/ 0 w 3952875"/>
              <a:gd name="connsiteY6-56" fmla="*/ 731044 h 1495425"/>
              <a:gd name="connsiteX0-57" fmla="*/ 0 w 3952875"/>
              <a:gd name="connsiteY0-58" fmla="*/ 731044 h 1495425"/>
              <a:gd name="connsiteX1-59" fmla="*/ 3205163 w 3952875"/>
              <a:gd name="connsiteY1-60" fmla="*/ 373856 h 1495425"/>
              <a:gd name="connsiteX2-61" fmla="*/ 3205163 w 3952875"/>
              <a:gd name="connsiteY2-62" fmla="*/ 0 h 1495425"/>
              <a:gd name="connsiteX3-63" fmla="*/ 3952875 w 3952875"/>
              <a:gd name="connsiteY3-64" fmla="*/ 747713 h 1495425"/>
              <a:gd name="connsiteX4-65" fmla="*/ 3205163 w 3952875"/>
              <a:gd name="connsiteY4-66" fmla="*/ 1495425 h 1495425"/>
              <a:gd name="connsiteX5-67" fmla="*/ 3205163 w 3952875"/>
              <a:gd name="connsiteY5-68" fmla="*/ 1121569 h 1495425"/>
              <a:gd name="connsiteX6-69" fmla="*/ 0 w 3952875"/>
              <a:gd name="connsiteY6-70" fmla="*/ 731044 h 1495425"/>
              <a:gd name="connsiteX0-71" fmla="*/ 0 w 3952875"/>
              <a:gd name="connsiteY0-72" fmla="*/ 731044 h 1495425"/>
              <a:gd name="connsiteX1-73" fmla="*/ 3205163 w 3952875"/>
              <a:gd name="connsiteY1-74" fmla="*/ 373856 h 1495425"/>
              <a:gd name="connsiteX2-75" fmla="*/ 3205163 w 3952875"/>
              <a:gd name="connsiteY2-76" fmla="*/ 0 h 1495425"/>
              <a:gd name="connsiteX3-77" fmla="*/ 3952875 w 3952875"/>
              <a:gd name="connsiteY3-78" fmla="*/ 747713 h 1495425"/>
              <a:gd name="connsiteX4-79" fmla="*/ 3205163 w 3952875"/>
              <a:gd name="connsiteY4-80" fmla="*/ 1495425 h 1495425"/>
              <a:gd name="connsiteX5-81" fmla="*/ 3205163 w 3952875"/>
              <a:gd name="connsiteY5-82" fmla="*/ 1121569 h 1495425"/>
              <a:gd name="connsiteX6-83" fmla="*/ 0 w 3952875"/>
              <a:gd name="connsiteY6-84" fmla="*/ 731044 h 1495425"/>
              <a:gd name="connsiteX0-85" fmla="*/ 0 w 3933825"/>
              <a:gd name="connsiteY0-86" fmla="*/ 883444 h 1495425"/>
              <a:gd name="connsiteX1-87" fmla="*/ 3186113 w 3933825"/>
              <a:gd name="connsiteY1-88" fmla="*/ 373856 h 1495425"/>
              <a:gd name="connsiteX2-89" fmla="*/ 3186113 w 3933825"/>
              <a:gd name="connsiteY2-90" fmla="*/ 0 h 1495425"/>
              <a:gd name="connsiteX3-91" fmla="*/ 3933825 w 3933825"/>
              <a:gd name="connsiteY3-92" fmla="*/ 747713 h 1495425"/>
              <a:gd name="connsiteX4-93" fmla="*/ 3186113 w 3933825"/>
              <a:gd name="connsiteY4-94" fmla="*/ 1495425 h 1495425"/>
              <a:gd name="connsiteX5-95" fmla="*/ 3186113 w 3933825"/>
              <a:gd name="connsiteY5-96" fmla="*/ 1121569 h 1495425"/>
              <a:gd name="connsiteX6-97" fmla="*/ 0 w 3933825"/>
              <a:gd name="connsiteY6-98" fmla="*/ 883444 h 1495425"/>
              <a:gd name="connsiteX0-99" fmla="*/ 0 w 3933825"/>
              <a:gd name="connsiteY0-100" fmla="*/ 883444 h 1495425"/>
              <a:gd name="connsiteX1-101" fmla="*/ 3186113 w 3933825"/>
              <a:gd name="connsiteY1-102" fmla="*/ 373856 h 1495425"/>
              <a:gd name="connsiteX2-103" fmla="*/ 3186113 w 3933825"/>
              <a:gd name="connsiteY2-104" fmla="*/ 0 h 1495425"/>
              <a:gd name="connsiteX3-105" fmla="*/ 3933825 w 3933825"/>
              <a:gd name="connsiteY3-106" fmla="*/ 747713 h 1495425"/>
              <a:gd name="connsiteX4-107" fmla="*/ 3186113 w 3933825"/>
              <a:gd name="connsiteY4-108" fmla="*/ 1495425 h 1495425"/>
              <a:gd name="connsiteX5-109" fmla="*/ 3186113 w 3933825"/>
              <a:gd name="connsiteY5-110" fmla="*/ 1121569 h 1495425"/>
              <a:gd name="connsiteX6-111" fmla="*/ 0 w 3933825"/>
              <a:gd name="connsiteY6-112" fmla="*/ 883444 h 1495425"/>
              <a:gd name="connsiteX0-113" fmla="*/ 0 w 3933825"/>
              <a:gd name="connsiteY0-114" fmla="*/ 883444 h 1495425"/>
              <a:gd name="connsiteX1-115" fmla="*/ 3186113 w 3933825"/>
              <a:gd name="connsiteY1-116" fmla="*/ 373856 h 1495425"/>
              <a:gd name="connsiteX2-117" fmla="*/ 3186113 w 3933825"/>
              <a:gd name="connsiteY2-118" fmla="*/ 0 h 1495425"/>
              <a:gd name="connsiteX3-119" fmla="*/ 3933825 w 3933825"/>
              <a:gd name="connsiteY3-120" fmla="*/ 747713 h 1495425"/>
              <a:gd name="connsiteX4-121" fmla="*/ 3186113 w 3933825"/>
              <a:gd name="connsiteY4-122" fmla="*/ 1495425 h 1495425"/>
              <a:gd name="connsiteX5-123" fmla="*/ 3186113 w 3933825"/>
              <a:gd name="connsiteY5-124" fmla="*/ 1121569 h 1495425"/>
              <a:gd name="connsiteX6-125" fmla="*/ 0 w 3933825"/>
              <a:gd name="connsiteY6-126" fmla="*/ 883444 h 1495425"/>
              <a:gd name="connsiteX0-127" fmla="*/ 0 w 3933825"/>
              <a:gd name="connsiteY0-128" fmla="*/ 883444 h 1495425"/>
              <a:gd name="connsiteX1-129" fmla="*/ 3186113 w 3933825"/>
              <a:gd name="connsiteY1-130" fmla="*/ 373856 h 1495425"/>
              <a:gd name="connsiteX2-131" fmla="*/ 3186113 w 3933825"/>
              <a:gd name="connsiteY2-132" fmla="*/ 0 h 1495425"/>
              <a:gd name="connsiteX3-133" fmla="*/ 3933825 w 3933825"/>
              <a:gd name="connsiteY3-134" fmla="*/ 747713 h 1495425"/>
              <a:gd name="connsiteX4-135" fmla="*/ 3186113 w 3933825"/>
              <a:gd name="connsiteY4-136" fmla="*/ 1495425 h 1495425"/>
              <a:gd name="connsiteX5-137" fmla="*/ 3071813 w 3933825"/>
              <a:gd name="connsiteY5-138" fmla="*/ 1121569 h 1495425"/>
              <a:gd name="connsiteX6-139" fmla="*/ 0 w 3933825"/>
              <a:gd name="connsiteY6-140" fmla="*/ 883444 h 1495425"/>
              <a:gd name="connsiteX0-141" fmla="*/ 0 w 3933825"/>
              <a:gd name="connsiteY0-142" fmla="*/ 883444 h 1495425"/>
              <a:gd name="connsiteX1-143" fmla="*/ 3186113 w 3933825"/>
              <a:gd name="connsiteY1-144" fmla="*/ 373856 h 1495425"/>
              <a:gd name="connsiteX2-145" fmla="*/ 3186113 w 3933825"/>
              <a:gd name="connsiteY2-146" fmla="*/ 0 h 1495425"/>
              <a:gd name="connsiteX3-147" fmla="*/ 3933825 w 3933825"/>
              <a:gd name="connsiteY3-148" fmla="*/ 747713 h 1495425"/>
              <a:gd name="connsiteX4-149" fmla="*/ 2995613 w 3933825"/>
              <a:gd name="connsiteY4-150" fmla="*/ 1495425 h 1495425"/>
              <a:gd name="connsiteX5-151" fmla="*/ 3071813 w 3933825"/>
              <a:gd name="connsiteY5-152" fmla="*/ 1121569 h 1495425"/>
              <a:gd name="connsiteX6-153" fmla="*/ 0 w 3933825"/>
              <a:gd name="connsiteY6-154" fmla="*/ 883444 h 1495425"/>
              <a:gd name="connsiteX0-155" fmla="*/ 0 w 3933825"/>
              <a:gd name="connsiteY0-156" fmla="*/ 873919 h 1485900"/>
              <a:gd name="connsiteX1-157" fmla="*/ 3186113 w 3933825"/>
              <a:gd name="connsiteY1-158" fmla="*/ 364331 h 1485900"/>
              <a:gd name="connsiteX2-159" fmla="*/ 3290888 w 3933825"/>
              <a:gd name="connsiteY2-160" fmla="*/ 0 h 1485900"/>
              <a:gd name="connsiteX3-161" fmla="*/ 3933825 w 3933825"/>
              <a:gd name="connsiteY3-162" fmla="*/ 738188 h 1485900"/>
              <a:gd name="connsiteX4-163" fmla="*/ 2995613 w 3933825"/>
              <a:gd name="connsiteY4-164" fmla="*/ 1485900 h 1485900"/>
              <a:gd name="connsiteX5-165" fmla="*/ 3071813 w 3933825"/>
              <a:gd name="connsiteY5-166" fmla="*/ 1112044 h 1485900"/>
              <a:gd name="connsiteX6-167" fmla="*/ 0 w 3933825"/>
              <a:gd name="connsiteY6-168" fmla="*/ 873919 h 1485900"/>
              <a:gd name="connsiteX0-169" fmla="*/ 0 w 3771900"/>
              <a:gd name="connsiteY0-170" fmla="*/ 873919 h 1485900"/>
              <a:gd name="connsiteX1-171" fmla="*/ 3186113 w 3771900"/>
              <a:gd name="connsiteY1-172" fmla="*/ 364331 h 1485900"/>
              <a:gd name="connsiteX2-173" fmla="*/ 3290888 w 3771900"/>
              <a:gd name="connsiteY2-174" fmla="*/ 0 h 1485900"/>
              <a:gd name="connsiteX3-175" fmla="*/ 3771900 w 3771900"/>
              <a:gd name="connsiteY3-176" fmla="*/ 938213 h 1485900"/>
              <a:gd name="connsiteX4-177" fmla="*/ 2995613 w 3771900"/>
              <a:gd name="connsiteY4-178" fmla="*/ 1485900 h 1485900"/>
              <a:gd name="connsiteX5-179" fmla="*/ 3071813 w 3771900"/>
              <a:gd name="connsiteY5-180" fmla="*/ 1112044 h 1485900"/>
              <a:gd name="connsiteX6-181" fmla="*/ 0 w 3771900"/>
              <a:gd name="connsiteY6-182" fmla="*/ 873919 h 1485900"/>
              <a:gd name="connsiteX0-183" fmla="*/ 0 w 3771900"/>
              <a:gd name="connsiteY0-184" fmla="*/ 873919 h 1485900"/>
              <a:gd name="connsiteX1-185" fmla="*/ 3186113 w 3771900"/>
              <a:gd name="connsiteY1-186" fmla="*/ 364331 h 1485900"/>
              <a:gd name="connsiteX2-187" fmla="*/ 3271838 w 3771900"/>
              <a:gd name="connsiteY2-188" fmla="*/ 0 h 1485900"/>
              <a:gd name="connsiteX3-189" fmla="*/ 3771900 w 3771900"/>
              <a:gd name="connsiteY3-190" fmla="*/ 938213 h 1485900"/>
              <a:gd name="connsiteX4-191" fmla="*/ 2995613 w 3771900"/>
              <a:gd name="connsiteY4-192" fmla="*/ 1485900 h 1485900"/>
              <a:gd name="connsiteX5-193" fmla="*/ 3071813 w 3771900"/>
              <a:gd name="connsiteY5-194" fmla="*/ 1112044 h 1485900"/>
              <a:gd name="connsiteX6-195" fmla="*/ 0 w 3771900"/>
              <a:gd name="connsiteY6-196" fmla="*/ 873919 h 1485900"/>
              <a:gd name="connsiteX0-197" fmla="*/ 0 w 3771900"/>
              <a:gd name="connsiteY0-198" fmla="*/ 826294 h 1438275"/>
              <a:gd name="connsiteX1-199" fmla="*/ 3186113 w 3771900"/>
              <a:gd name="connsiteY1-200" fmla="*/ 316706 h 1438275"/>
              <a:gd name="connsiteX2-201" fmla="*/ 3243263 w 3771900"/>
              <a:gd name="connsiteY2-202" fmla="*/ 0 h 1438275"/>
              <a:gd name="connsiteX3-203" fmla="*/ 3771900 w 3771900"/>
              <a:gd name="connsiteY3-204" fmla="*/ 890588 h 1438275"/>
              <a:gd name="connsiteX4-205" fmla="*/ 2995613 w 3771900"/>
              <a:gd name="connsiteY4-206" fmla="*/ 1438275 h 1438275"/>
              <a:gd name="connsiteX5-207" fmla="*/ 3071813 w 3771900"/>
              <a:gd name="connsiteY5-208" fmla="*/ 1064419 h 1438275"/>
              <a:gd name="connsiteX6-209" fmla="*/ 0 w 3771900"/>
              <a:gd name="connsiteY6-210" fmla="*/ 826294 h 1438275"/>
              <a:gd name="connsiteX0-211" fmla="*/ 0 w 3771900"/>
              <a:gd name="connsiteY0-212" fmla="*/ 826294 h 1362075"/>
              <a:gd name="connsiteX1-213" fmla="*/ 3186113 w 3771900"/>
              <a:gd name="connsiteY1-214" fmla="*/ 316706 h 1362075"/>
              <a:gd name="connsiteX2-215" fmla="*/ 3243263 w 3771900"/>
              <a:gd name="connsiteY2-216" fmla="*/ 0 h 1362075"/>
              <a:gd name="connsiteX3-217" fmla="*/ 3771900 w 3771900"/>
              <a:gd name="connsiteY3-218" fmla="*/ 890588 h 1362075"/>
              <a:gd name="connsiteX4-219" fmla="*/ 2995613 w 3771900"/>
              <a:gd name="connsiteY4-220" fmla="*/ 1362075 h 1362075"/>
              <a:gd name="connsiteX5-221" fmla="*/ 3071813 w 3771900"/>
              <a:gd name="connsiteY5-222" fmla="*/ 1064419 h 1362075"/>
              <a:gd name="connsiteX6-223" fmla="*/ 0 w 3771900"/>
              <a:gd name="connsiteY6-224" fmla="*/ 826294 h 1362075"/>
              <a:gd name="connsiteX0-225" fmla="*/ 0 w 3771900"/>
              <a:gd name="connsiteY0-226" fmla="*/ 826294 h 1362075"/>
              <a:gd name="connsiteX1-227" fmla="*/ 3186113 w 3771900"/>
              <a:gd name="connsiteY1-228" fmla="*/ 316706 h 1362075"/>
              <a:gd name="connsiteX2-229" fmla="*/ 3243263 w 3771900"/>
              <a:gd name="connsiteY2-230" fmla="*/ 0 h 1362075"/>
              <a:gd name="connsiteX3-231" fmla="*/ 3771900 w 3771900"/>
              <a:gd name="connsiteY3-232" fmla="*/ 890588 h 1362075"/>
              <a:gd name="connsiteX4-233" fmla="*/ 2995613 w 3771900"/>
              <a:gd name="connsiteY4-234" fmla="*/ 1362075 h 1362075"/>
              <a:gd name="connsiteX5-235" fmla="*/ 3052763 w 3771900"/>
              <a:gd name="connsiteY5-236" fmla="*/ 1045369 h 1362075"/>
              <a:gd name="connsiteX6-237" fmla="*/ 0 w 3771900"/>
              <a:gd name="connsiteY6-238" fmla="*/ 826294 h 1362075"/>
              <a:gd name="connsiteX0-239" fmla="*/ 0 w 3771900"/>
              <a:gd name="connsiteY0-240" fmla="*/ 826294 h 1362075"/>
              <a:gd name="connsiteX1-241" fmla="*/ 3186113 w 3771900"/>
              <a:gd name="connsiteY1-242" fmla="*/ 316706 h 1362075"/>
              <a:gd name="connsiteX2-243" fmla="*/ 3243263 w 3771900"/>
              <a:gd name="connsiteY2-244" fmla="*/ 0 h 1362075"/>
              <a:gd name="connsiteX3-245" fmla="*/ 3771900 w 3771900"/>
              <a:gd name="connsiteY3-246" fmla="*/ 833438 h 1362075"/>
              <a:gd name="connsiteX4-247" fmla="*/ 2995613 w 3771900"/>
              <a:gd name="connsiteY4-248" fmla="*/ 1362075 h 1362075"/>
              <a:gd name="connsiteX5-249" fmla="*/ 3052763 w 3771900"/>
              <a:gd name="connsiteY5-250" fmla="*/ 1045369 h 1362075"/>
              <a:gd name="connsiteX6-251" fmla="*/ 0 w 3771900"/>
              <a:gd name="connsiteY6-252" fmla="*/ 826294 h 1362075"/>
              <a:gd name="connsiteX0-253" fmla="*/ 0 w 3771900"/>
              <a:gd name="connsiteY0-254" fmla="*/ 826294 h 1362075"/>
              <a:gd name="connsiteX1-255" fmla="*/ 3186113 w 3771900"/>
              <a:gd name="connsiteY1-256" fmla="*/ 316706 h 1362075"/>
              <a:gd name="connsiteX2-257" fmla="*/ 3243263 w 3771900"/>
              <a:gd name="connsiteY2-258" fmla="*/ 0 h 1362075"/>
              <a:gd name="connsiteX3-259" fmla="*/ 3771900 w 3771900"/>
              <a:gd name="connsiteY3-260" fmla="*/ 833438 h 1362075"/>
              <a:gd name="connsiteX4-261" fmla="*/ 2995613 w 3771900"/>
              <a:gd name="connsiteY4-262" fmla="*/ 1362075 h 1362075"/>
              <a:gd name="connsiteX5-263" fmla="*/ 3052763 w 3771900"/>
              <a:gd name="connsiteY5-264" fmla="*/ 1045369 h 1362075"/>
              <a:gd name="connsiteX6-265" fmla="*/ 0 w 3771900"/>
              <a:gd name="connsiteY6-266" fmla="*/ 826294 h 13620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771900" h="1362075">
                <a:moveTo>
                  <a:pt x="0" y="826294"/>
                </a:moveTo>
                <a:cubicBezTo>
                  <a:pt x="1163638" y="335756"/>
                  <a:pt x="2174875" y="273844"/>
                  <a:pt x="3186113" y="316706"/>
                </a:cubicBezTo>
                <a:lnTo>
                  <a:pt x="3243263" y="0"/>
                </a:lnTo>
                <a:lnTo>
                  <a:pt x="3771900" y="833438"/>
                </a:lnTo>
                <a:lnTo>
                  <a:pt x="2995613" y="1362075"/>
                </a:lnTo>
                <a:lnTo>
                  <a:pt x="3052763" y="1045369"/>
                </a:lnTo>
                <a:cubicBezTo>
                  <a:pt x="2212975" y="838994"/>
                  <a:pt x="1363663" y="718344"/>
                  <a:pt x="0" y="826294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 rot="1309175">
            <a:off x="7237095" y="5760720"/>
            <a:ext cx="1795145" cy="3371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Prarameters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18607 0.0571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6" grpId="0"/>
      <p:bldP spid="3" grpId="0"/>
      <p:bldP spid="10" grpId="0" bldLvl="0" animBg="1"/>
      <p:bldP spid="10" grpId="1" bldLvl="0" animBg="1"/>
      <p:bldP spid="11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188,&quot;width&quot;:8988}"/>
</p:tagLst>
</file>

<file path=ppt/tags/tag2.xml><?xml version="1.0" encoding="utf-8"?>
<p:tagLst xmlns:p="http://schemas.openxmlformats.org/presentationml/2006/main">
  <p:tag name="KSO_WM_UNIT_PLACING_PICTURE_USER_VIEWPORT" val="{&quot;height&quot;:9729,&quot;width&quot;:14090}"/>
</p:tagLst>
</file>

<file path=ppt/tags/tag3.xml><?xml version="1.0" encoding="utf-8"?>
<p:tagLst xmlns:p="http://schemas.openxmlformats.org/presentationml/2006/main">
  <p:tag name="KSO_WM_UNIT_PLACING_PICTURE_USER_VIEWPORT" val="{&quot;height&quot;:9729,&quot;width&quot;:14090}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262626"/>
      </a:dk1>
      <a:lt1>
        <a:sysClr val="window" lastClr="FFFFFF"/>
      </a:lt1>
      <a:dk2>
        <a:srgbClr val="003366"/>
      </a:dk2>
      <a:lt2>
        <a:srgbClr val="FFFFFF"/>
      </a:lt2>
      <a:accent1>
        <a:srgbClr val="003366"/>
      </a:accent1>
      <a:accent2>
        <a:srgbClr val="52B0C5"/>
      </a:accent2>
      <a:accent3>
        <a:srgbClr val="003366"/>
      </a:accent3>
      <a:accent4>
        <a:srgbClr val="52B0C5"/>
      </a:accent4>
      <a:accent5>
        <a:srgbClr val="003366"/>
      </a:accent5>
      <a:accent6>
        <a:srgbClr val="80808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>
          <a:outerShdw blurRad="203200" dist="152400" dir="2700000" algn="tl" rotWithShape="0">
            <a:prstClr val="black">
              <a:alpha val="60000"/>
            </a:prstClr>
          </a:outerShdw>
        </a:effectLst>
      </a:spPr>
      <a:bodyPr vert="horz" wrap="square" lIns="91440" tIns="45720" rIns="91440" bIns="45720" numCol="1" anchor="t" anchorCtr="0" compatLnSpc="1">
        <a:noAutofit/>
      </a:bodyPr>
      <a:lstStyle>
        <a:defPPr algn="ctr">
          <a:defRPr>
            <a:solidFill>
              <a:srgbClr val="262626"/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5023</Words>
  <Application>WPS 演示</Application>
  <PresentationFormat/>
  <Paragraphs>204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Times New Roman</vt:lpstr>
      <vt:lpstr>Impact</vt:lpstr>
      <vt:lpstr>Aparajita</vt:lpstr>
      <vt:lpstr>Nirmala UI</vt:lpstr>
      <vt:lpstr>方正正黑简体</vt:lpstr>
      <vt:lpstr>黑体</vt:lpstr>
      <vt:lpstr>AgencyFB</vt:lpstr>
      <vt:lpstr>Yu Gothic UI Semibold</vt:lpstr>
      <vt:lpstr>Open Sans</vt:lpstr>
      <vt:lpstr>Lucida Grande</vt:lpstr>
      <vt:lpstr>Calibri</vt:lpstr>
      <vt:lpstr>Arial Unicode MS</vt:lpstr>
      <vt:lpstr>Calibri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888</dc:title>
  <dc:creator>huilin</dc:creator>
  <cp:lastModifiedBy>花自飘零</cp:lastModifiedBy>
  <cp:revision>37</cp:revision>
  <dcterms:created xsi:type="dcterms:W3CDTF">2022-02-24T09:03:00Z</dcterms:created>
  <dcterms:modified xsi:type="dcterms:W3CDTF">2022-04-06T16:39:46Z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7B9D76F1A2C24FE69067D34F568A789B</vt:lpwstr>
  </property>
  <property fmtid="{D5CDD505-2E9C-101B-9397-08002B2CF9AE}" pid="3" name="KSOProductBuildVer">
    <vt:lpwstr>2052-11.1.0.11365</vt:lpwstr>
  </property>
</Properties>
</file>